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5" r:id="rId10"/>
    <p:sldId id="266" r:id="rId11"/>
    <p:sldId id="277" r:id="rId12"/>
    <p:sldId id="267" r:id="rId13"/>
    <p:sldId id="278" r:id="rId14"/>
    <p:sldId id="279" r:id="rId15"/>
    <p:sldId id="270" r:id="rId16"/>
    <p:sldId id="271" r:id="rId17"/>
    <p:sldId id="272" r:id="rId18"/>
    <p:sldId id="273" r:id="rId19"/>
    <p:sldId id="274" r:id="rId20"/>
    <p:sldId id="280" r:id="rId21"/>
    <p:sldId id="281" r:id="rId22"/>
    <p:sldId id="282" r:id="rId23"/>
    <p:sldId id="283" r:id="rId24"/>
    <p:sldId id="284" r:id="rId25"/>
    <p:sldId id="285" r:id="rId26"/>
    <p:sldId id="286" r:id="rId27"/>
    <p:sldId id="287" r:id="rId28"/>
    <p:sldId id="288" r:id="rId29"/>
  </p:sldIdLst>
  <p:sldSz cx="12192000" cy="6858000"/>
  <p:notesSz cx="6858000" cy="9144000"/>
  <p:embeddedFontLst>
    <p:embeddedFont>
      <p:font typeface="Cambria Math" panose="02040503050406030204" pitchFamily="18" charset="0"/>
      <p:regular r:id="rId31"/>
    </p:embeddedFont>
    <p:embeddedFont>
      <p:font typeface="Cooki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a:solidFill>
                    <a:srgbClr val="76923C"/>
                  </a:solidFill>
                  <a:latin typeface="Times New Roman" pitchFamily="18" charset="0"/>
                  <a:ea typeface="Cookie"/>
                  <a:cs typeface="Times New Roman" pitchFamily="18" charset="0"/>
                  <a:sym typeface="Cookie"/>
                </a:rPr>
                <a:t>CHỦ ĐỀ 12</a:t>
              </a:r>
              <a:endParaRPr sz="28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754286"/>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vi-VN" sz="3600" b="0" i="0" u="none" strike="noStrike" cap="none" dirty="0">
                <a:solidFill>
                  <a:srgbClr val="4F6128"/>
                </a:solidFill>
                <a:latin typeface="Cambria Math" pitchFamily="18" charset="0"/>
                <a:ea typeface="Cambria Math" pitchFamily="18" charset="0"/>
                <a:cs typeface="Cookie"/>
                <a:sym typeface="Cookie"/>
              </a:rPr>
              <a:t>NGÀY 14 THÁNG 4 NĂM 2025</a:t>
            </a:r>
          </a:p>
          <a:p>
            <a:pPr marL="457200" marR="0" lvl="1" indent="0" algn="ctr" rtl="0">
              <a:spcBef>
                <a:spcPts val="0"/>
              </a:spcBef>
              <a:spcAft>
                <a:spcPts val="0"/>
              </a:spcAft>
              <a:buNone/>
            </a:pPr>
            <a:r>
              <a:rPr lang="en-US" sz="3600" b="0" i="0" u="none" strike="noStrike" cap="none" dirty="0">
                <a:solidFill>
                  <a:srgbClr val="4F6128"/>
                </a:solidFill>
                <a:latin typeface="Cambria Math" pitchFamily="18" charset="0"/>
                <a:ea typeface="Cambria Math" pitchFamily="18" charset="0"/>
                <a:cs typeface="Cookie"/>
                <a:sym typeface="Cookie"/>
              </a:rPr>
              <a:t>PHÉP CỘNG, PHÉP TRỪ TRONG PHẠM VI 1000</a:t>
            </a:r>
            <a:endParaRPr sz="3600" b="0" i="0" u="none" strike="noStrike" cap="none" dirty="0">
              <a:solidFill>
                <a:srgbClr val="4F6128"/>
              </a:solidFill>
              <a:latin typeface="Cambria Math" pitchFamily="18" charset="0"/>
              <a:ea typeface="Cambria Math" pitchFamily="18" charset="0"/>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
        <p:nvSpPr>
          <p:cNvPr id="2" name="Rectangle 1">
            <a:extLst>
              <a:ext uri="{FF2B5EF4-FFF2-40B4-BE49-F238E27FC236}">
                <a16:creationId xmlns:a16="http://schemas.microsoft.com/office/drawing/2014/main" id="{933FB871-4745-4C32-B0B8-9D5CF288086F}"/>
              </a:ext>
            </a:extLst>
          </p:cNvPr>
          <p:cNvSpPr/>
          <p:nvPr/>
        </p:nvSpPr>
        <p:spPr>
          <a:xfrm>
            <a:off x="4098498" y="3275112"/>
            <a:ext cx="3995004" cy="307777"/>
          </a:xfrm>
          <a:prstGeom prst="rect">
            <a:avLst/>
          </a:prstGeom>
        </p:spPr>
        <p:txBody>
          <a:bodyPr wrap="none">
            <a:spAutoFit/>
          </a:bodyPr>
          <a:lstStyle/>
          <a:p>
            <a:r>
              <a:rPr lang="en-US" dirty="0"/>
              <a:t>https://www.youtube.com/watch?v=AlfvZIcAEJA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 </a:t>
              </a:r>
              <a:r>
                <a:rPr lang="en-US" sz="2800" dirty="0" err="1">
                  <a:solidFill>
                    <a:schemeClr val="dk1"/>
                  </a:solidFill>
                  <a:latin typeface="Arial"/>
                  <a:ea typeface="Arial"/>
                  <a:cs typeface="Arial"/>
                  <a:sym typeface="Arial"/>
                </a:rPr>
                <a:t>theo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18" y="2156760"/>
            <a:ext cx="7741085" cy="3993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93" y="1252603"/>
            <a:ext cx="8981162" cy="4950326"/>
          </a:xfrm>
          <a:prstGeom prst="rect">
            <a:avLst/>
          </a:prstGeom>
        </p:spPr>
      </p:pic>
      <p:sp>
        <p:nvSpPr>
          <p:cNvPr id="3" name="Rectangle 2"/>
          <p:cNvSpPr/>
          <p:nvPr/>
        </p:nvSpPr>
        <p:spPr>
          <a:xfrm>
            <a:off x="3732756" y="1252603"/>
            <a:ext cx="6688899" cy="247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2756" y="3970751"/>
            <a:ext cx="6688899" cy="223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2367" y="3043825"/>
            <a:ext cx="1014608" cy="31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2367" y="5486400"/>
            <a:ext cx="801666" cy="3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grpId="0" nodeType="clickEffect">
                                  <p:stCondLst>
                                    <p:cond delay="0"/>
                                  </p:stCondLst>
                                  <p:childTnLst>
                                    <p:animEffect transition="out" filter="wipe(down)">
                                      <p:cBhvr>
                                        <p:cTn id="22" dur="180" accel="50000">
                                          <p:stCondLst>
                                            <p:cond delay="1820"/>
                                          </p:stCondLst>
                                        </p:cTn>
                                        <p:tgtEl>
                                          <p:spTgt spid="6"/>
                                        </p:tgtEl>
                                      </p:cBhvr>
                                    </p:animEffect>
                                    <p:anim calcmode="lin" valueType="num">
                                      <p:cBhvr>
                                        <p:cTn id="2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0" dur="26">
                                          <p:stCondLst>
                                            <p:cond delay="620"/>
                                          </p:stCondLst>
                                        </p:cTn>
                                        <p:tgtEl>
                                          <p:spTgt spid="6"/>
                                        </p:tgtEl>
                                      </p:cBhvr>
                                      <p:to x="100000" y="60000"/>
                                    </p:animScale>
                                    <p:animScale>
                                      <p:cBhvr>
                                        <p:cTn id="31" dur="166" decel="50000">
                                          <p:stCondLst>
                                            <p:cond delay="64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set>
                                      <p:cBhvr>
                                        <p:cTn id="3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43047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2</a:t>
              </a:r>
              <a:endParaRPr sz="3600" b="1" dirty="0">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5" y="1290181"/>
            <a:ext cx="10158641" cy="3294345"/>
          </a:xfrm>
          <a:prstGeom prst="rect">
            <a:avLst/>
          </a:prstGeom>
        </p:spPr>
      </p:pic>
      <p:sp>
        <p:nvSpPr>
          <p:cNvPr id="3" name="Rectangle 2"/>
          <p:cNvSpPr/>
          <p:nvPr/>
        </p:nvSpPr>
        <p:spPr>
          <a:xfrm>
            <a:off x="5298510"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latin typeface="Times New Roman" pitchFamily="18" charset="0"/>
                <a:cs typeface="Times New Roman" pitchFamily="18" charset="0"/>
              </a:rPr>
              <a:t>164</a:t>
            </a:r>
          </a:p>
        </p:txBody>
      </p:sp>
      <p:sp>
        <p:nvSpPr>
          <p:cNvPr id="15" name="Rectangle 14"/>
          <p:cNvSpPr/>
          <p:nvPr/>
        </p:nvSpPr>
        <p:spPr>
          <a:xfrm>
            <a:off x="7242131"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381</a:t>
            </a:r>
          </a:p>
        </p:txBody>
      </p:sp>
      <p:sp>
        <p:nvSpPr>
          <p:cNvPr id="16" name="Rectangle 15"/>
          <p:cNvSpPr/>
          <p:nvPr/>
        </p:nvSpPr>
        <p:spPr>
          <a:xfrm>
            <a:off x="9311013" y="3701441"/>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440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396;p13"/>
          <p:cNvGrpSpPr/>
          <p:nvPr/>
        </p:nvGrpSpPr>
        <p:grpSpPr>
          <a:xfrm>
            <a:off x="607273" y="539280"/>
            <a:ext cx="5988754" cy="570588"/>
            <a:chOff x="1296327" y="1647588"/>
            <a:chExt cx="5988754" cy="570588"/>
          </a:xfrm>
        </p:grpSpPr>
        <p:sp>
          <p:nvSpPr>
            <p:cNvPr id="3"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rPr>
                <a:t>địa</a:t>
              </a:r>
              <a:r>
                <a:rPr lang="en-US" sz="2800" dirty="0">
                  <a:solidFill>
                    <a:schemeClr val="dk1"/>
                  </a:solidFill>
                </a:rPr>
                <a:t> </a:t>
              </a:r>
              <a:r>
                <a:rPr lang="en-US" sz="2800" dirty="0" err="1">
                  <a:solidFill>
                    <a:schemeClr val="dk1"/>
                  </a:solidFill>
                </a:rPr>
                <a:t>chỉ</a:t>
              </a:r>
              <a:r>
                <a:rPr lang="en-US" sz="2800" dirty="0">
                  <a:solidFill>
                    <a:schemeClr val="dk1"/>
                  </a:solidFill>
                </a:rPr>
                <a:t> </a:t>
              </a:r>
              <a:r>
                <a:rPr lang="en-US" sz="2800" dirty="0" err="1">
                  <a:solidFill>
                    <a:schemeClr val="dk1"/>
                  </a:solidFill>
                </a:rPr>
                <a:t>cho</a:t>
              </a:r>
              <a:r>
                <a:rPr lang="en-US" sz="2800" dirty="0">
                  <a:solidFill>
                    <a:schemeClr val="dk1"/>
                  </a:solidFill>
                </a:rPr>
                <a:t> </a:t>
              </a:r>
              <a:r>
                <a:rPr lang="en-US" sz="2800" dirty="0" err="1">
                  <a:solidFill>
                    <a:schemeClr val="dk1"/>
                  </a:solidFill>
                </a:rPr>
                <a:t>mỗi</a:t>
              </a:r>
              <a:r>
                <a:rPr lang="en-US" sz="2800" dirty="0">
                  <a:solidFill>
                    <a:schemeClr val="dk1"/>
                  </a:solidFill>
                </a:rPr>
                <a:t> </a:t>
              </a:r>
              <a:r>
                <a:rPr lang="en-US" sz="2800" dirty="0" err="1">
                  <a:solidFill>
                    <a:schemeClr val="dk1"/>
                  </a:solidFill>
                </a:rPr>
                <a:t>bức</a:t>
              </a:r>
              <a:r>
                <a:rPr lang="en-US" sz="2800" dirty="0">
                  <a:solidFill>
                    <a:schemeClr val="dk1"/>
                  </a:solidFill>
                </a:rPr>
                <a:t> </a:t>
              </a:r>
              <a:r>
                <a:rPr lang="en-US" sz="2800" dirty="0" err="1">
                  <a:solidFill>
                    <a:schemeClr val="dk1"/>
                  </a:solidFill>
                </a:rPr>
                <a:t>thư</a:t>
              </a:r>
              <a:r>
                <a:rPr lang="en-US" sz="2800" dirty="0">
                  <a:solidFill>
                    <a:schemeClr val="dk1"/>
                  </a:solidFill>
                </a:rPr>
                <a:t>.</a:t>
              </a:r>
              <a:endParaRPr sz="2800" dirty="0">
                <a:solidFill>
                  <a:schemeClr val="dk1"/>
                </a:solidFill>
                <a:latin typeface="Arial"/>
                <a:ea typeface="Arial"/>
                <a:cs typeface="Arial"/>
                <a:sym typeface="Arial"/>
              </a:endParaRPr>
            </a:p>
          </p:txBody>
        </p:sp>
        <p:sp>
          <p:nvSpPr>
            <p:cNvPr id="4"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61" y="1240077"/>
            <a:ext cx="9607049" cy="4947781"/>
          </a:xfrm>
          <a:prstGeom prst="rect">
            <a:avLst/>
          </a:prstGeom>
        </p:spPr>
      </p:pic>
      <p:sp>
        <p:nvSpPr>
          <p:cNvPr id="7" name="TextBox 6"/>
          <p:cNvSpPr txBox="1"/>
          <p:nvPr/>
        </p:nvSpPr>
        <p:spPr>
          <a:xfrm rot="21210796">
            <a:off x="5313043" y="1703652"/>
            <a:ext cx="1035900" cy="584775"/>
          </a:xfrm>
          <a:prstGeom prst="rect">
            <a:avLst/>
          </a:prstGeom>
          <a:noFill/>
        </p:spPr>
        <p:txBody>
          <a:bodyPr wrap="square" rtlCol="0">
            <a:spAutoFit/>
          </a:bodyPr>
          <a:lstStyle/>
          <a:p>
            <a:r>
              <a:rPr lang="en-US" sz="3200" dirty="0">
                <a:solidFill>
                  <a:srgbClr val="FF0000"/>
                </a:solidFill>
              </a:rPr>
              <a:t>192</a:t>
            </a:r>
          </a:p>
        </p:txBody>
      </p:sp>
      <p:sp>
        <p:nvSpPr>
          <p:cNvPr id="8" name="TextBox 7"/>
          <p:cNvSpPr txBox="1"/>
          <p:nvPr/>
        </p:nvSpPr>
        <p:spPr>
          <a:xfrm rot="713920">
            <a:off x="7507184" y="2794610"/>
            <a:ext cx="1035900" cy="584775"/>
          </a:xfrm>
          <a:prstGeom prst="rect">
            <a:avLst/>
          </a:prstGeom>
          <a:noFill/>
        </p:spPr>
        <p:txBody>
          <a:bodyPr wrap="square" rtlCol="0">
            <a:spAutoFit/>
          </a:bodyPr>
          <a:lstStyle/>
          <a:p>
            <a:r>
              <a:rPr lang="en-US" sz="3200" dirty="0">
                <a:solidFill>
                  <a:srgbClr val="FF0000"/>
                </a:solidFill>
              </a:rPr>
              <a:t>238</a:t>
            </a:r>
          </a:p>
        </p:txBody>
      </p:sp>
      <p:sp>
        <p:nvSpPr>
          <p:cNvPr id="9" name="TextBox 8"/>
          <p:cNvSpPr txBox="1"/>
          <p:nvPr/>
        </p:nvSpPr>
        <p:spPr>
          <a:xfrm>
            <a:off x="5860710" y="5640106"/>
            <a:ext cx="1035900" cy="584775"/>
          </a:xfrm>
          <a:prstGeom prst="rect">
            <a:avLst/>
          </a:prstGeom>
          <a:noFill/>
        </p:spPr>
        <p:txBody>
          <a:bodyPr wrap="square" rtlCol="0">
            <a:spAutoFit/>
          </a:bodyPr>
          <a:lstStyle/>
          <a:p>
            <a:r>
              <a:rPr lang="en-US" sz="3200" dirty="0">
                <a:solidFill>
                  <a:srgbClr val="FF0000"/>
                </a:solidFill>
              </a:rPr>
              <a:t>200</a:t>
            </a:r>
          </a:p>
        </p:txBody>
      </p:sp>
      <p:sp>
        <p:nvSpPr>
          <p:cNvPr id="10" name="TextBox 9"/>
          <p:cNvSpPr txBox="1"/>
          <p:nvPr/>
        </p:nvSpPr>
        <p:spPr>
          <a:xfrm rot="422691">
            <a:off x="4198270" y="4512763"/>
            <a:ext cx="1035900" cy="584775"/>
          </a:xfrm>
          <a:prstGeom prst="rect">
            <a:avLst/>
          </a:prstGeom>
          <a:noFill/>
        </p:spPr>
        <p:txBody>
          <a:bodyPr wrap="square" rtlCol="0">
            <a:spAutoFit/>
          </a:bodyPr>
          <a:lstStyle/>
          <a:p>
            <a:r>
              <a:rPr lang="en-US" sz="3200" dirty="0">
                <a:solidFill>
                  <a:srgbClr val="FF0000"/>
                </a:solidFill>
              </a:rPr>
              <a:t>334</a:t>
            </a:r>
          </a:p>
        </p:txBody>
      </p:sp>
      <p:cxnSp>
        <p:nvCxnSpPr>
          <p:cNvPr id="12" name="Curved Connector 11"/>
          <p:cNvCxnSpPr/>
          <p:nvPr/>
        </p:nvCxnSpPr>
        <p:spPr>
          <a:xfrm>
            <a:off x="2993721" y="3086997"/>
            <a:ext cx="1002082" cy="8962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7164888" y="5373666"/>
            <a:ext cx="1189972" cy="55882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8254652" y="3535137"/>
            <a:ext cx="1039660" cy="59845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28798" y="603210"/>
            <a:ext cx="9569471" cy="2062103"/>
          </a:xfrm>
          <a:prstGeom prst="rect">
            <a:avLst/>
          </a:prstGeom>
        </p:spPr>
        <p:txBody>
          <a:bodyPr wrap="square">
            <a:spAutoFit/>
          </a:bodyPr>
          <a:lstStyle/>
          <a:p>
            <a:pPr algn="just"/>
            <a:r>
              <a:rPr lang="vi-VN" sz="3200" b="1" dirty="0">
                <a:latin typeface="+mj-lt"/>
              </a:rPr>
              <a:t>Đầu năm, một công ty có 205 người đang làm việc. Đến cuối năm, công ty có 12 người nghỉ việc. Hỏi cuối năm, công ty đó còn lại bao nhiêu người đang làm việc?</a:t>
            </a:r>
            <a:endParaRPr lang="en-US" sz="3200" b="1" dirty="0">
              <a:latin typeface="+mj-lt"/>
            </a:endParaRPr>
          </a:p>
        </p:txBody>
      </p:sp>
      <p:sp>
        <p:nvSpPr>
          <p:cNvPr id="4" name="Rectangle 3"/>
          <p:cNvSpPr/>
          <p:nvPr/>
        </p:nvSpPr>
        <p:spPr>
          <a:xfrm>
            <a:off x="1180664" y="2636076"/>
            <a:ext cx="4321481" cy="1569660"/>
          </a:xfrm>
          <a:prstGeom prst="rect">
            <a:avLst/>
          </a:prstGeom>
        </p:spPr>
        <p:txBody>
          <a:bodyPr wrap="square">
            <a:spAutoFit/>
          </a:bodyPr>
          <a:lstStyle/>
          <a:p>
            <a:pPr algn="ctr"/>
            <a:r>
              <a:rPr lang="vi-VN" sz="2400" i="1" dirty="0">
                <a:latin typeface="+mj-lt"/>
              </a:rPr>
              <a:t>Tóm tắt</a:t>
            </a:r>
            <a:endParaRPr lang="vi-VN" sz="2400" dirty="0">
              <a:latin typeface="+mj-lt"/>
            </a:endParaRPr>
          </a:p>
          <a:p>
            <a:r>
              <a:rPr lang="vi-VN" sz="2400" dirty="0">
                <a:latin typeface="+mj-lt"/>
              </a:rPr>
              <a:t>Đầu năm: 205 người</a:t>
            </a:r>
          </a:p>
          <a:p>
            <a:r>
              <a:rPr lang="vi-VN" sz="2400" dirty="0">
                <a:latin typeface="+mj-lt"/>
              </a:rPr>
              <a:t>Nghỉ việc: 12 người</a:t>
            </a:r>
          </a:p>
          <a:p>
            <a:r>
              <a:rPr lang="vi-VN" sz="2400" dirty="0">
                <a:latin typeface="+mj-lt"/>
              </a:rPr>
              <a:t>Cuối năm còn lại: ... người?</a:t>
            </a:r>
          </a:p>
        </p:txBody>
      </p:sp>
      <p:sp>
        <p:nvSpPr>
          <p:cNvPr id="5" name="Rectangle 4"/>
          <p:cNvSpPr/>
          <p:nvPr/>
        </p:nvSpPr>
        <p:spPr>
          <a:xfrm>
            <a:off x="2672219" y="4205736"/>
            <a:ext cx="7962378" cy="1815882"/>
          </a:xfrm>
          <a:prstGeom prst="rect">
            <a:avLst/>
          </a:prstGeom>
        </p:spPr>
        <p:txBody>
          <a:bodyPr wrap="square">
            <a:spAutoFit/>
          </a:bodyPr>
          <a:lstStyle/>
          <a:p>
            <a:r>
              <a:rPr lang="en-US" sz="2800" b="1" i="1" dirty="0">
                <a:solidFill>
                  <a:srgbClr val="FFC000"/>
                </a:solidFill>
                <a:latin typeface="+mj-lt"/>
              </a:rPr>
              <a:t>			</a:t>
            </a:r>
            <a:r>
              <a:rPr lang="vi-VN" sz="2800" b="1" i="1" dirty="0">
                <a:solidFill>
                  <a:srgbClr val="FFC000"/>
                </a:solidFill>
                <a:latin typeface="+mj-lt"/>
              </a:rPr>
              <a:t>Bài giải</a:t>
            </a:r>
            <a:endParaRPr lang="vi-VN" sz="2800" b="1" dirty="0">
              <a:solidFill>
                <a:srgbClr val="FFC000"/>
              </a:solidFill>
              <a:latin typeface="+mj-lt"/>
            </a:endParaRPr>
          </a:p>
          <a:p>
            <a:r>
              <a:rPr lang="en-US" sz="2800" b="1" dirty="0">
                <a:solidFill>
                  <a:srgbClr val="FFC000"/>
                </a:solidFill>
                <a:latin typeface="Times New Roman" pitchFamily="18" charset="0"/>
                <a:cs typeface="Times New Roman" pitchFamily="18" charset="0"/>
              </a:rPr>
              <a:t>S</a:t>
            </a:r>
            <a:r>
              <a:rPr lang="vi-VN" sz="2800" b="1" dirty="0">
                <a:solidFill>
                  <a:srgbClr val="FFC000"/>
                </a:solidFill>
                <a:latin typeface="+mj-lt"/>
              </a:rPr>
              <a:t>ố người </a:t>
            </a:r>
            <a:r>
              <a:rPr lang="en-US" sz="2800" b="1" dirty="0">
                <a:solidFill>
                  <a:srgbClr val="FFC000"/>
                </a:solidFill>
                <a:latin typeface="Times New Roman" pitchFamily="18" charset="0"/>
                <a:cs typeface="Times New Roman" pitchFamily="18" charset="0"/>
              </a:rPr>
              <a:t>c</a:t>
            </a:r>
            <a:r>
              <a:rPr lang="vi-VN" sz="2800" b="1" dirty="0">
                <a:solidFill>
                  <a:srgbClr val="FFC000"/>
                </a:solidFill>
                <a:latin typeface="+mj-lt"/>
              </a:rPr>
              <a:t>uối năm, công ty đó còn lại là:</a:t>
            </a:r>
          </a:p>
          <a:p>
            <a:r>
              <a:rPr lang="en-US" sz="2800" b="1" dirty="0">
                <a:solidFill>
                  <a:srgbClr val="FFC000"/>
                </a:solidFill>
                <a:latin typeface="+mj-lt"/>
              </a:rPr>
              <a:t>	</a:t>
            </a:r>
            <a:r>
              <a:rPr lang="vi-VN" sz="2800" b="1" dirty="0">
                <a:solidFill>
                  <a:srgbClr val="FFC000"/>
                </a:solidFill>
                <a:latin typeface="+mj-lt"/>
              </a:rPr>
              <a:t>205 – 12 = 193 (người)</a:t>
            </a:r>
          </a:p>
          <a:p>
            <a:r>
              <a:rPr lang="en-US" sz="2800" b="1" dirty="0">
                <a:solidFill>
                  <a:srgbClr val="FFC000"/>
                </a:solidFill>
                <a:latin typeface="+mj-lt"/>
              </a:rPr>
              <a:t>		</a:t>
            </a:r>
            <a:r>
              <a:rPr lang="vi-VN" sz="2800" b="1" dirty="0">
                <a:solidFill>
                  <a:srgbClr val="FFC000"/>
                </a:solidFill>
                <a:latin typeface="+mj-lt"/>
              </a:rPr>
              <a:t>Đáp số: 193 người.</a:t>
            </a:r>
          </a:p>
        </p:txBody>
      </p:sp>
    </p:spTree>
    <p:extLst>
      <p:ext uri="{BB962C8B-B14F-4D97-AF65-F5344CB8AC3E}">
        <p14:creationId xmlns:p14="http://schemas.microsoft.com/office/powerpoint/2010/main" val="2967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sp>
        <p:nvSpPr>
          <p:cNvPr id="3556" name="Google Shape;3556;p15"/>
          <p:cNvSpPr/>
          <p:nvPr/>
        </p:nvSpPr>
        <p:spPr>
          <a:xfrm>
            <a:off x="960685" y="578214"/>
            <a:ext cx="600384"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sp>
        <p:nvSpPr>
          <p:cNvPr id="2" name="Rectangle 1"/>
          <p:cNvSpPr/>
          <p:nvPr/>
        </p:nvSpPr>
        <p:spPr>
          <a:xfrm>
            <a:off x="1895605" y="625582"/>
            <a:ext cx="8964461" cy="954107"/>
          </a:xfrm>
          <a:prstGeom prst="rect">
            <a:avLst/>
          </a:prstGeom>
        </p:spPr>
        <p:txBody>
          <a:bodyPr wrap="square">
            <a:spAutoFit/>
          </a:bodyPr>
          <a:lstStyle/>
          <a:p>
            <a:pPr algn="just"/>
            <a:r>
              <a:rPr lang="vi-VN" sz="2800" dirty="0">
                <a:latin typeface="+mj-lt"/>
              </a:rPr>
              <a:t>Trong tấm bản đồ, Rô-bốt đi qua các phép tính có kết quả theo thứ tự như sau:</a:t>
            </a:r>
            <a:endParaRPr lang="en-US" sz="2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68" y="1691014"/>
            <a:ext cx="10246290" cy="6513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342367"/>
            <a:ext cx="6288066" cy="3820438"/>
          </a:xfrm>
          <a:prstGeom prst="rect">
            <a:avLst/>
          </a:prstGeom>
        </p:spPr>
      </p:pic>
      <p:sp>
        <p:nvSpPr>
          <p:cNvPr id="5" name="Rectangle 4"/>
          <p:cNvSpPr/>
          <p:nvPr/>
        </p:nvSpPr>
        <p:spPr>
          <a:xfrm>
            <a:off x="605425" y="2903372"/>
            <a:ext cx="3778686" cy="2862322"/>
          </a:xfrm>
          <a:prstGeom prst="rect">
            <a:avLst/>
          </a:prstGeom>
        </p:spPr>
        <p:txBody>
          <a:bodyPr wrap="square">
            <a:spAutoFit/>
          </a:bodyPr>
          <a:lstStyle/>
          <a:p>
            <a:pPr algn="just"/>
            <a:r>
              <a:rPr lang="vi-VN" sz="3600" dirty="0"/>
              <a:t>Tìm đường Rô-bốt đã đi. Rô-bốt có đến được kho báu không</a:t>
            </a:r>
            <a:r>
              <a:rPr lang="en-US" sz="3600" dirty="0"/>
              <a:t> ?</a:t>
            </a:r>
          </a:p>
          <a:p>
            <a:pPr algn="just"/>
            <a:endParaRPr lang="vi-VN" sz="3600" dirty="0"/>
          </a:p>
        </p:txBody>
      </p:sp>
      <p:sp>
        <p:nvSpPr>
          <p:cNvPr id="6" name="TextBox 5"/>
          <p:cNvSpPr txBox="1"/>
          <p:nvPr/>
        </p:nvSpPr>
        <p:spPr>
          <a:xfrm>
            <a:off x="5216225" y="3470724"/>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292</a:t>
            </a:r>
          </a:p>
        </p:txBody>
      </p:sp>
      <p:sp>
        <p:nvSpPr>
          <p:cNvPr id="12" name="TextBox 11"/>
          <p:cNvSpPr txBox="1"/>
          <p:nvPr/>
        </p:nvSpPr>
        <p:spPr>
          <a:xfrm>
            <a:off x="6708910" y="3060467"/>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195</a:t>
            </a:r>
          </a:p>
        </p:txBody>
      </p:sp>
      <p:sp>
        <p:nvSpPr>
          <p:cNvPr id="13" name="TextBox 12"/>
          <p:cNvSpPr txBox="1"/>
          <p:nvPr/>
        </p:nvSpPr>
        <p:spPr>
          <a:xfrm>
            <a:off x="8437501" y="3110571"/>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38</a:t>
            </a:r>
          </a:p>
        </p:txBody>
      </p:sp>
      <p:sp>
        <p:nvSpPr>
          <p:cNvPr id="14" name="TextBox 13"/>
          <p:cNvSpPr txBox="1"/>
          <p:nvPr/>
        </p:nvSpPr>
        <p:spPr>
          <a:xfrm>
            <a:off x="5273459" y="4662784"/>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537</a:t>
            </a:r>
          </a:p>
        </p:txBody>
      </p:sp>
      <p:sp>
        <p:nvSpPr>
          <p:cNvPr id="15" name="TextBox 14"/>
          <p:cNvSpPr txBox="1"/>
          <p:nvPr/>
        </p:nvSpPr>
        <p:spPr>
          <a:xfrm>
            <a:off x="7710638" y="4662784"/>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380</a:t>
            </a:r>
          </a:p>
        </p:txBody>
      </p:sp>
      <p:sp>
        <p:nvSpPr>
          <p:cNvPr id="17" name="TextBox 16"/>
          <p:cNvSpPr txBox="1"/>
          <p:nvPr/>
        </p:nvSpPr>
        <p:spPr>
          <a:xfrm>
            <a:off x="9391567" y="2534040"/>
            <a:ext cx="565404" cy="369332"/>
          </a:xfrm>
          <a:prstGeom prst="rect">
            <a:avLst/>
          </a:prstGeom>
          <a:solidFill>
            <a:schemeClr val="bg1"/>
          </a:solidFill>
        </p:spPr>
        <p:txBody>
          <a:bodyPr wrap="square" rtlCol="0">
            <a:spAutoFit/>
          </a:bodyPr>
          <a:lstStyle/>
          <a:p>
            <a:r>
              <a:rPr lang="en-US" sz="1800" b="1" dirty="0">
                <a:solidFill>
                  <a:srgbClr val="FF0000"/>
                </a:solidFill>
                <a:latin typeface="Times New Roman" pitchFamily="18" charset="0"/>
                <a:cs typeface="Times New Roman" pitchFamily="18" charset="0"/>
              </a:rPr>
              <a:t>321</a:t>
            </a:r>
          </a:p>
        </p:txBody>
      </p:sp>
      <p:sp>
        <p:nvSpPr>
          <p:cNvPr id="18" name="TextBox 17"/>
          <p:cNvSpPr txBox="1"/>
          <p:nvPr/>
        </p:nvSpPr>
        <p:spPr>
          <a:xfrm>
            <a:off x="9674269" y="5154401"/>
            <a:ext cx="708587"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1000</a:t>
            </a:r>
          </a:p>
        </p:txBody>
      </p:sp>
      <p:cxnSp>
        <p:nvCxnSpPr>
          <p:cNvPr id="19" name="Straight Arrow Connector 18"/>
          <p:cNvCxnSpPr/>
          <p:nvPr/>
        </p:nvCxnSpPr>
        <p:spPr>
          <a:xfrm flipH="1">
            <a:off x="5216225" y="4334533"/>
            <a:ext cx="57234" cy="6975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38863" y="5339067"/>
            <a:ext cx="1726858" cy="184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437501" y="3970751"/>
            <a:ext cx="282702" cy="1183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02905" y="3840056"/>
            <a:ext cx="954066" cy="4125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2" grpId="0" animBg="1"/>
      <p:bldP spid="13"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595790"/>
            <a:chOff x="1296327" y="1622386"/>
            <a:chExt cx="7565087" cy="595790"/>
          </a:xfrm>
        </p:grpSpPr>
        <p:sp>
          <p:nvSpPr>
            <p:cNvPr id="3568" name="Google Shape;3568;p17"/>
            <p:cNvSpPr txBox="1"/>
            <p:nvPr/>
          </p:nvSpPr>
          <p:spPr>
            <a:xfrm>
              <a:off x="1866914" y="1622386"/>
              <a:ext cx="69945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 </a:t>
              </a:r>
              <a:r>
                <a:rPr lang="en-US" sz="2800" dirty="0" err="1">
                  <a:solidFill>
                    <a:schemeClr val="dk1"/>
                  </a:solidFill>
                  <a:latin typeface="Arial"/>
                  <a:ea typeface="Arial"/>
                  <a:cs typeface="Arial"/>
                  <a:sym typeface="Arial"/>
                </a:rPr>
                <a:t>theo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2" name="Rectangle 1"/>
          <p:cNvSpPr/>
          <p:nvPr/>
        </p:nvSpPr>
        <p:spPr>
          <a:xfrm>
            <a:off x="2029217" y="1443820"/>
            <a:ext cx="4672208"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800 + 200 = 1 000</a:t>
            </a:r>
          </a:p>
          <a:p>
            <a:pPr algn="just"/>
            <a:r>
              <a:rPr lang="en-US" sz="2800" dirty="0">
                <a:latin typeface="Times New Roman" pitchFamily="18" charset="0"/>
                <a:cs typeface="Times New Roman" pitchFamily="18" charset="0"/>
              </a:rPr>
              <a:t>            1 000 – 200 = 800</a:t>
            </a:r>
          </a:p>
          <a:p>
            <a:pPr algn="just"/>
            <a:r>
              <a:rPr lang="en-US" sz="2800" dirty="0">
                <a:latin typeface="Times New Roman" pitchFamily="18" charset="0"/>
                <a:cs typeface="Times New Roman" pitchFamily="18" charset="0"/>
              </a:rPr>
              <a:t>            1 000 – 800 = 200</a:t>
            </a:r>
          </a:p>
        </p:txBody>
      </p:sp>
      <p:sp>
        <p:nvSpPr>
          <p:cNvPr id="3" name="Rectangle 2"/>
          <p:cNvSpPr/>
          <p:nvPr/>
        </p:nvSpPr>
        <p:spPr>
          <a:xfrm>
            <a:off x="1453018" y="3397880"/>
            <a:ext cx="9507256" cy="1938992"/>
          </a:xfrm>
          <a:prstGeom prst="rect">
            <a:avLst/>
          </a:prstGeom>
        </p:spPr>
        <p:txBody>
          <a:bodyPr wrap="square">
            <a:spAutoFit/>
          </a:bodyPr>
          <a:lstStyle/>
          <a:p>
            <a:r>
              <a:rPr lang="pt-BR" sz="4000" b="1" dirty="0">
                <a:solidFill>
                  <a:srgbClr val="FFC000"/>
                </a:solidFill>
                <a:latin typeface="Times New Roman" pitchFamily="18" charset="0"/>
                <a:cs typeface="Times New Roman" pitchFamily="18" charset="0"/>
              </a:rPr>
              <a:t>a) 300 + 700 =                b) 400 + 600 =</a:t>
            </a:r>
          </a:p>
          <a:p>
            <a:r>
              <a:rPr lang="pt-BR" sz="4000" b="1" dirty="0">
                <a:solidFill>
                  <a:srgbClr val="FFC000"/>
                </a:solidFill>
                <a:latin typeface="Times New Roman" pitchFamily="18" charset="0"/>
                <a:cs typeface="Times New Roman" pitchFamily="18" charset="0"/>
              </a:rPr>
              <a:t>  1 000 – 300 =                   1 000 – 400 =</a:t>
            </a:r>
          </a:p>
          <a:p>
            <a:r>
              <a:rPr lang="pt-BR" sz="4000" b="1" dirty="0">
                <a:solidFill>
                  <a:srgbClr val="FFC000"/>
                </a:solidFill>
                <a:latin typeface="Times New Roman" pitchFamily="18" charset="0"/>
                <a:cs typeface="Times New Roman" pitchFamily="18" charset="0"/>
              </a:rPr>
              <a:t>  1 000 – 700 =                   1 000 – 600 =</a:t>
            </a:r>
          </a:p>
        </p:txBody>
      </p:sp>
      <p:sp>
        <p:nvSpPr>
          <p:cNvPr id="4" name="Rectangle 3"/>
          <p:cNvSpPr/>
          <p:nvPr/>
        </p:nvSpPr>
        <p:spPr>
          <a:xfrm>
            <a:off x="4784942" y="3397879"/>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1000</a:t>
            </a:r>
          </a:p>
        </p:txBody>
      </p:sp>
      <p:sp>
        <p:nvSpPr>
          <p:cNvPr id="13" name="Rectangle 12"/>
          <p:cNvSpPr/>
          <p:nvPr/>
        </p:nvSpPr>
        <p:spPr>
          <a:xfrm>
            <a:off x="4784941" y="4057943"/>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700</a:t>
            </a:r>
          </a:p>
        </p:txBody>
      </p:sp>
      <p:sp>
        <p:nvSpPr>
          <p:cNvPr id="14" name="Rectangle 13"/>
          <p:cNvSpPr/>
          <p:nvPr/>
        </p:nvSpPr>
        <p:spPr>
          <a:xfrm>
            <a:off x="4784942" y="4705970"/>
            <a:ext cx="1027135"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300</a:t>
            </a:r>
          </a:p>
        </p:txBody>
      </p:sp>
      <p:sp>
        <p:nvSpPr>
          <p:cNvPr id="15" name="Rectangle 14"/>
          <p:cNvSpPr/>
          <p:nvPr/>
        </p:nvSpPr>
        <p:spPr>
          <a:xfrm>
            <a:off x="9609550" y="3397878"/>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1000</a:t>
            </a:r>
          </a:p>
        </p:txBody>
      </p:sp>
      <p:sp>
        <p:nvSpPr>
          <p:cNvPr id="16" name="Rectangle 15"/>
          <p:cNvSpPr/>
          <p:nvPr/>
        </p:nvSpPr>
        <p:spPr>
          <a:xfrm>
            <a:off x="9933139" y="4033379"/>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600</a:t>
            </a:r>
          </a:p>
        </p:txBody>
      </p:sp>
      <p:sp>
        <p:nvSpPr>
          <p:cNvPr id="17" name="Rectangle 16"/>
          <p:cNvSpPr/>
          <p:nvPr/>
        </p:nvSpPr>
        <p:spPr>
          <a:xfrm>
            <a:off x="9870509" y="4646997"/>
            <a:ext cx="1164921" cy="602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56" y="1615858"/>
            <a:ext cx="9456259" cy="3782860"/>
          </a:xfrm>
          <a:prstGeom prst="rect">
            <a:avLst/>
          </a:prstGeom>
        </p:spPr>
      </p:pic>
      <p:sp>
        <p:nvSpPr>
          <p:cNvPr id="3" name="Isosceles Triangle 2"/>
          <p:cNvSpPr/>
          <p:nvPr/>
        </p:nvSpPr>
        <p:spPr>
          <a:xfrm>
            <a:off x="5812077" y="1980156"/>
            <a:ext cx="1515649" cy="9770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494</a:t>
            </a:r>
          </a:p>
        </p:txBody>
      </p:sp>
      <p:sp>
        <p:nvSpPr>
          <p:cNvPr id="4" name="Rounded Rectangle 3"/>
          <p:cNvSpPr/>
          <p:nvPr/>
        </p:nvSpPr>
        <p:spPr>
          <a:xfrm>
            <a:off x="9695145" y="2110636"/>
            <a:ext cx="889348" cy="864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319</a:t>
            </a:r>
          </a:p>
        </p:txBody>
      </p:sp>
      <p:sp>
        <p:nvSpPr>
          <p:cNvPr id="5" name="Rounded Rectangle 4"/>
          <p:cNvSpPr/>
          <p:nvPr/>
        </p:nvSpPr>
        <p:spPr>
          <a:xfrm>
            <a:off x="6159386" y="4246323"/>
            <a:ext cx="792559" cy="676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191</a:t>
            </a:r>
          </a:p>
        </p:txBody>
      </p:sp>
      <p:sp>
        <p:nvSpPr>
          <p:cNvPr id="6" name="Oval 5"/>
          <p:cNvSpPr/>
          <p:nvPr/>
        </p:nvSpPr>
        <p:spPr>
          <a:xfrm>
            <a:off x="9695145" y="4058433"/>
            <a:ext cx="989556" cy="98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281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570588"/>
            <a:chOff x="1296327" y="1647588"/>
            <a:chExt cx="9732252" cy="570588"/>
          </a:xfrm>
        </p:grpSpPr>
        <p:sp>
          <p:nvSpPr>
            <p:cNvPr id="3593" name="Google Shape;3593;p19"/>
            <p:cNvSpPr txBox="1"/>
            <p:nvPr/>
          </p:nvSpPr>
          <p:spPr>
            <a:xfrm>
              <a:off x="1866914" y="1694956"/>
              <a:ext cx="9161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2" name="Rectangle 1"/>
          <p:cNvSpPr/>
          <p:nvPr/>
        </p:nvSpPr>
        <p:spPr>
          <a:xfrm>
            <a:off x="1648103" y="824969"/>
            <a:ext cx="5369491" cy="1938992"/>
          </a:xfrm>
          <a:prstGeom prst="rect">
            <a:avLst/>
          </a:prstGeom>
        </p:spPr>
        <p:txBody>
          <a:bodyPr wrap="square">
            <a:spAutoFit/>
          </a:bodyPr>
          <a:lstStyle/>
          <a:p>
            <a:pPr algn="just"/>
            <a:r>
              <a:rPr lang="vi-VN" sz="2000" b="1" dirty="0">
                <a:solidFill>
                  <a:srgbClr val="92D050"/>
                </a:solidFill>
                <a:latin typeface="+mj-lt"/>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lang="en-US" sz="2000" b="1" dirty="0">
              <a:solidFill>
                <a:srgbClr val="92D05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362" y="671101"/>
            <a:ext cx="3908120" cy="2898817"/>
          </a:xfrm>
          <a:prstGeom prst="rect">
            <a:avLst/>
          </a:prstGeom>
        </p:spPr>
      </p:pic>
      <p:sp>
        <p:nvSpPr>
          <p:cNvPr id="4" name="Rectangle 3"/>
          <p:cNvSpPr/>
          <p:nvPr/>
        </p:nvSpPr>
        <p:spPr>
          <a:xfrm>
            <a:off x="1820450" y="2908198"/>
            <a:ext cx="5331912" cy="1323439"/>
          </a:xfrm>
          <a:prstGeom prst="rect">
            <a:avLst/>
          </a:prstGeom>
        </p:spPr>
        <p:txBody>
          <a:bodyPr wrap="square">
            <a:spAutoFit/>
          </a:bodyPr>
          <a:lstStyle/>
          <a:p>
            <a:pPr algn="ctr"/>
            <a:r>
              <a:rPr lang="vi-VN" sz="2000" u="sng" dirty="0">
                <a:latin typeface="+mj-lt"/>
              </a:rPr>
              <a:t>Tóm tắt</a:t>
            </a:r>
          </a:p>
          <a:p>
            <a:r>
              <a:rPr lang="vi-VN" sz="2000" dirty="0">
                <a:latin typeface="+mj-lt"/>
              </a:rPr>
              <a:t>Tổng số huy chương:</a:t>
            </a:r>
            <a:r>
              <a:rPr lang="en-US" sz="2000" dirty="0">
                <a:latin typeface="+mj-lt"/>
              </a:rPr>
              <a:t>        </a:t>
            </a:r>
            <a:r>
              <a:rPr lang="vi-VN" sz="2000" dirty="0">
                <a:latin typeface="+mj-lt"/>
              </a:rPr>
              <a:t> 288 huy chương</a:t>
            </a:r>
          </a:p>
          <a:p>
            <a:r>
              <a:rPr lang="vi-VN" sz="2000" dirty="0">
                <a:latin typeface="+mj-lt"/>
              </a:rPr>
              <a:t>Huy chương Bạc và Đồng: 190 huy chương</a:t>
            </a:r>
          </a:p>
          <a:p>
            <a:r>
              <a:rPr lang="vi-VN" sz="2000" dirty="0">
                <a:latin typeface="+mj-lt"/>
              </a:rPr>
              <a:t>Huy chương Vàng</a:t>
            </a:r>
            <a:r>
              <a:rPr lang="vi-VN" sz="2000">
                <a:latin typeface="+mj-lt"/>
              </a:rPr>
              <a:t>: </a:t>
            </a:r>
            <a:r>
              <a:rPr lang="en-US" sz="2000">
                <a:latin typeface="+mj-lt"/>
              </a:rPr>
              <a:t>            </a:t>
            </a:r>
            <a:r>
              <a:rPr lang="vi-VN" sz="2000">
                <a:latin typeface="+mj-lt"/>
              </a:rPr>
              <a:t>... </a:t>
            </a:r>
            <a:r>
              <a:rPr lang="vi-VN" sz="2000" dirty="0">
                <a:latin typeface="+mj-lt"/>
              </a:rPr>
              <a:t>huy chương</a:t>
            </a:r>
            <a:r>
              <a:rPr lang="vi-VN" sz="1800" dirty="0">
                <a:latin typeface="+mj-lt"/>
              </a:rPr>
              <a:t>?</a:t>
            </a:r>
          </a:p>
        </p:txBody>
      </p:sp>
      <p:sp>
        <p:nvSpPr>
          <p:cNvPr id="5" name="Rectangle 4"/>
          <p:cNvSpPr/>
          <p:nvPr/>
        </p:nvSpPr>
        <p:spPr>
          <a:xfrm>
            <a:off x="1920658" y="4552709"/>
            <a:ext cx="8788901" cy="1569660"/>
          </a:xfrm>
          <a:prstGeom prst="rect">
            <a:avLst/>
          </a:prstGeom>
        </p:spPr>
        <p:txBody>
          <a:bodyPr wrap="square">
            <a:spAutoFit/>
          </a:bodyPr>
          <a:lstStyle/>
          <a:p>
            <a:pPr algn="ctr"/>
            <a:r>
              <a:rPr lang="vi-VN" sz="2400" b="1" u="sng" dirty="0">
                <a:solidFill>
                  <a:srgbClr val="FFC000"/>
                </a:solidFill>
                <a:latin typeface="+mj-lt"/>
              </a:rPr>
              <a:t>Bài giải</a:t>
            </a:r>
          </a:p>
          <a:p>
            <a:pPr algn="ctr"/>
            <a:r>
              <a:rPr lang="en-US" sz="2400" b="1" dirty="0" err="1">
                <a:solidFill>
                  <a:srgbClr val="FFC000"/>
                </a:solidFill>
                <a:latin typeface="Times New Roman" pitchFamily="18" charset="0"/>
                <a:cs typeface="Times New Roman" pitchFamily="18" charset="0"/>
              </a:rPr>
              <a:t>Số</a:t>
            </a:r>
            <a:r>
              <a:rPr lang="en-US" sz="2400" b="1" dirty="0">
                <a:solidFill>
                  <a:srgbClr val="FFC000"/>
                </a:solidFill>
                <a:latin typeface="+mj-lt"/>
              </a:rPr>
              <a:t> </a:t>
            </a:r>
            <a:r>
              <a:rPr lang="vi-VN" sz="2400" b="1" dirty="0">
                <a:solidFill>
                  <a:srgbClr val="FFC000"/>
                </a:solidFill>
                <a:latin typeface="+mj-lt"/>
              </a:rPr>
              <a:t>huy chương Vàng </a:t>
            </a:r>
            <a:r>
              <a:rPr lang="en-US" sz="2400" b="1" dirty="0">
                <a:solidFill>
                  <a:srgbClr val="FFC000"/>
                </a:solidFill>
                <a:latin typeface="Times New Roman" pitchFamily="18" charset="0"/>
                <a:cs typeface="Times New Roman" pitchFamily="18" charset="0"/>
              </a:rPr>
              <a:t>đ</a:t>
            </a:r>
            <a:r>
              <a:rPr lang="vi-VN" sz="2400" b="1" dirty="0">
                <a:solidFill>
                  <a:srgbClr val="FFC000"/>
                </a:solidFill>
                <a:latin typeface="+mj-lt"/>
              </a:rPr>
              <a:t>oàn Thể thao Việt Nam giành được là:</a:t>
            </a:r>
          </a:p>
          <a:p>
            <a:pPr algn="ctr"/>
            <a:r>
              <a:rPr lang="en-US" sz="2400" b="1" dirty="0">
                <a:solidFill>
                  <a:srgbClr val="FFC000"/>
                </a:solidFill>
                <a:latin typeface="+mj-lt"/>
              </a:rPr>
              <a:t>	</a:t>
            </a:r>
            <a:r>
              <a:rPr lang="vi-VN" sz="2400" b="1" dirty="0">
                <a:solidFill>
                  <a:srgbClr val="FFC000"/>
                </a:solidFill>
                <a:latin typeface="+mj-lt"/>
              </a:rPr>
              <a:t>288 – 190 = 98 (huy chương)</a:t>
            </a:r>
          </a:p>
          <a:p>
            <a:pPr algn="ctr"/>
            <a:r>
              <a:rPr lang="en-US" sz="2400" b="1" dirty="0">
                <a:solidFill>
                  <a:srgbClr val="FFC000"/>
                </a:solidFill>
                <a:latin typeface="+mj-lt"/>
              </a:rPr>
              <a:t>		</a:t>
            </a:r>
            <a:r>
              <a:rPr lang="vi-VN" sz="2400" b="1" dirty="0">
                <a:solidFill>
                  <a:srgbClr val="FFC000"/>
                </a:solidFill>
                <a:latin typeface="+mj-lt"/>
              </a:rPr>
              <a:t>Đáp số: 98 huy chương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65962" y="531616"/>
            <a:ext cx="9093896" cy="1200329"/>
          </a:xfrm>
          <a:prstGeom prst="rect">
            <a:avLst/>
          </a:prstGeom>
        </p:spPr>
        <p:txBody>
          <a:bodyPr wrap="square">
            <a:spAutoFit/>
          </a:bodyPr>
          <a:lstStyle/>
          <a:p>
            <a:pPr algn="just"/>
            <a:r>
              <a:rPr lang="vi-VN" sz="2400" b="1" dirty="0">
                <a:solidFill>
                  <a:srgbClr val="002060"/>
                </a:solidFill>
                <a:latin typeface="Times New Roman" pitchFamily="18" charset="0"/>
                <a:cs typeface="Times New Roman" pitchFamily="18" charset="0"/>
              </a:rPr>
              <a:t>Số ghi ở sau mỗi chiếc áo là kết quả của một phép tính. Biết rằng áo màu đỏ ghi số lớn nhất, áo màu vàng ghi số bé nhất. Tìm số ghi ở sau mỗi chiếc áo.</a:t>
            </a:r>
            <a:endParaRPr lang="en-US" sz="2400" b="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6" y="1974023"/>
            <a:ext cx="8780745" cy="4050995"/>
          </a:xfrm>
          <a:prstGeom prst="rect">
            <a:avLst/>
          </a:prstGeom>
        </p:spPr>
      </p:pic>
      <p:sp>
        <p:nvSpPr>
          <p:cNvPr id="5" name="Google Shape;3505;p14"/>
          <p:cNvSpPr/>
          <p:nvPr/>
        </p:nvSpPr>
        <p:spPr>
          <a:xfrm>
            <a:off x="8317283" y="4448434"/>
            <a:ext cx="1803747"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Times New Roman" pitchFamily="18" charset="0"/>
                <a:cs typeface="Times New Roman" pitchFamily="18" charset="0"/>
              </a:rPr>
              <a:t>106</a:t>
            </a:r>
            <a:endParaRPr sz="5400" b="1" dirty="0">
              <a:solidFill>
                <a:schemeClr val="lt1"/>
              </a:solidFill>
              <a:latin typeface="Times New Roman" pitchFamily="18" charset="0"/>
              <a:cs typeface="Times New Roman" pitchFamily="18" charset="0"/>
              <a:sym typeface="Arial"/>
            </a:endParaRPr>
          </a:p>
        </p:txBody>
      </p:sp>
      <p:sp>
        <p:nvSpPr>
          <p:cNvPr id="6" name="Google Shape;3505;p14"/>
          <p:cNvSpPr/>
          <p:nvPr/>
        </p:nvSpPr>
        <p:spPr>
          <a:xfrm>
            <a:off x="5555293" y="4448435"/>
            <a:ext cx="1346548"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Times New Roman" pitchFamily="18" charset="0"/>
                <a:cs typeface="Times New Roman" pitchFamily="18" charset="0"/>
              </a:rPr>
              <a:t>95</a:t>
            </a:r>
            <a:endParaRPr sz="5400" b="1" dirty="0">
              <a:solidFill>
                <a:schemeClr val="lt1"/>
              </a:solidFill>
              <a:latin typeface="Times New Roman" pitchFamily="18" charset="0"/>
              <a:cs typeface="Times New Roman" pitchFamily="18" charset="0"/>
              <a:sym typeface="Arial"/>
            </a:endParaRPr>
          </a:p>
        </p:txBody>
      </p:sp>
      <p:sp>
        <p:nvSpPr>
          <p:cNvPr id="7" name="Google Shape;3505;p14"/>
          <p:cNvSpPr/>
          <p:nvPr/>
        </p:nvSpPr>
        <p:spPr>
          <a:xfrm>
            <a:off x="2329841" y="4462655"/>
            <a:ext cx="1678488" cy="877213"/>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Times New Roman" pitchFamily="18" charset="0"/>
                <a:cs typeface="Times New Roman" pitchFamily="18" charset="0"/>
              </a:rPr>
              <a:t>126</a:t>
            </a:r>
            <a:endParaRPr sz="4800" b="1" dirty="0">
              <a:solidFill>
                <a:schemeClr val="lt1"/>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7459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extLst>
      <p:ext uri="{BB962C8B-B14F-4D97-AF65-F5344CB8AC3E}">
        <p14:creationId xmlns:p14="http://schemas.microsoft.com/office/powerpoint/2010/main" val="59957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21" y="751562"/>
            <a:ext cx="9569885" cy="52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5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2915" y="1867190"/>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346</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1102290" y="2093004"/>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1327759" y="2380332"/>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128</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3885156" y="1872947"/>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673</a:t>
            </a:r>
            <a:endParaRPr lang="en-US" sz="3600" b="1" dirty="0">
              <a:solidFill>
                <a:srgbClr val="FF0000"/>
              </a:solidFill>
              <a:latin typeface="Times New Roman" pitchFamily="18" charset="0"/>
              <a:cs typeface="Times New Roman" pitchFamily="18" charset="0"/>
            </a:endParaRPr>
          </a:p>
        </p:txBody>
      </p:sp>
      <p:sp>
        <p:nvSpPr>
          <p:cNvPr id="8" name="Rectangle 7"/>
          <p:cNvSpPr/>
          <p:nvPr/>
        </p:nvSpPr>
        <p:spPr>
          <a:xfrm>
            <a:off x="8571977" y="2405384"/>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90</a:t>
            </a:r>
            <a:endParaRPr lang="en-US" sz="3600" b="1" dirty="0">
              <a:solidFill>
                <a:srgbClr val="FF0000"/>
              </a:solidFill>
              <a:latin typeface="Times New Roman" pitchFamily="18" charset="0"/>
              <a:cs typeface="Times New Roman" pitchFamily="18" charset="0"/>
            </a:endParaRPr>
          </a:p>
        </p:txBody>
      </p:sp>
      <p:sp>
        <p:nvSpPr>
          <p:cNvPr id="9" name="Rectangle 8"/>
          <p:cNvSpPr/>
          <p:nvPr/>
        </p:nvSpPr>
        <p:spPr>
          <a:xfrm>
            <a:off x="8446717" y="1917094"/>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161</a:t>
            </a:r>
            <a:endParaRPr lang="en-US" sz="3600" b="1" dirty="0">
              <a:solidFill>
                <a:srgbClr val="FF0000"/>
              </a:solidFill>
              <a:latin typeface="Times New Roman" pitchFamily="18" charset="0"/>
              <a:cs typeface="Times New Roman" pitchFamily="18" charset="0"/>
            </a:endParaRPr>
          </a:p>
        </p:txBody>
      </p:sp>
      <p:sp>
        <p:nvSpPr>
          <p:cNvPr id="10" name="Rectangle 9"/>
          <p:cNvSpPr/>
          <p:nvPr/>
        </p:nvSpPr>
        <p:spPr>
          <a:xfrm>
            <a:off x="6340258" y="2361968"/>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75</a:t>
            </a:r>
            <a:endParaRPr lang="en-US" sz="3600" b="1" dirty="0">
              <a:solidFill>
                <a:srgbClr val="FF0000"/>
              </a:solidFill>
              <a:latin typeface="Times New Roman" pitchFamily="18" charset="0"/>
              <a:cs typeface="Times New Roman" pitchFamily="18" charset="0"/>
            </a:endParaRPr>
          </a:p>
        </p:txBody>
      </p:sp>
      <p:sp>
        <p:nvSpPr>
          <p:cNvPr id="11" name="Rectangle 10"/>
          <p:cNvSpPr/>
          <p:nvPr/>
        </p:nvSpPr>
        <p:spPr>
          <a:xfrm>
            <a:off x="1340284" y="2873446"/>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B0F0"/>
                </a:solidFill>
                <a:latin typeface="Times New Roman" pitchFamily="18" charset="0"/>
                <a:cs typeface="Times New Roman" pitchFamily="18" charset="0"/>
              </a:rPr>
              <a:t>218</a:t>
            </a:r>
            <a:endParaRPr lang="en-US" sz="3600" b="1" dirty="0">
              <a:solidFill>
                <a:srgbClr val="00B0F0"/>
              </a:solidFill>
              <a:latin typeface="Times New Roman" pitchFamily="18" charset="0"/>
              <a:cs typeface="Times New Roman" pitchFamily="18" charset="0"/>
            </a:endParaRPr>
          </a:p>
        </p:txBody>
      </p:sp>
      <p:sp>
        <p:nvSpPr>
          <p:cNvPr id="12" name="Rectangle 11"/>
          <p:cNvSpPr/>
          <p:nvPr/>
        </p:nvSpPr>
        <p:spPr>
          <a:xfrm>
            <a:off x="3872630" y="2870103"/>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B0F0"/>
                </a:solidFill>
                <a:latin typeface="Times New Roman" pitchFamily="18" charset="0"/>
                <a:cs typeface="Times New Roman" pitchFamily="18" charset="0"/>
              </a:rPr>
              <a:t>393</a:t>
            </a:r>
            <a:endParaRPr lang="en-US" sz="3600" b="1" dirty="0">
              <a:solidFill>
                <a:srgbClr val="00B0F0"/>
              </a:solidFill>
              <a:latin typeface="Times New Roman" pitchFamily="18" charset="0"/>
              <a:cs typeface="Times New Roman" pitchFamily="18" charset="0"/>
            </a:endParaRPr>
          </a:p>
        </p:txBody>
      </p:sp>
      <p:sp>
        <p:nvSpPr>
          <p:cNvPr id="13" name="Rectangle 12"/>
          <p:cNvSpPr/>
          <p:nvPr/>
        </p:nvSpPr>
        <p:spPr>
          <a:xfrm>
            <a:off x="3960312" y="2347740"/>
            <a:ext cx="1089765"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280</a:t>
            </a:r>
            <a:endParaRPr lang="en-US" sz="3600" b="1" dirty="0">
              <a:solidFill>
                <a:srgbClr val="FF0000"/>
              </a:solidFill>
              <a:latin typeface="Times New Roman" pitchFamily="18" charset="0"/>
              <a:cs typeface="Times New Roman" pitchFamily="18" charset="0"/>
            </a:endParaRPr>
          </a:p>
        </p:txBody>
      </p:sp>
      <p:sp>
        <p:nvSpPr>
          <p:cNvPr id="14" name="Rectangle 13"/>
          <p:cNvSpPr/>
          <p:nvPr/>
        </p:nvSpPr>
        <p:spPr>
          <a:xfrm>
            <a:off x="6214998" y="1902988"/>
            <a:ext cx="120249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484</a:t>
            </a:r>
            <a:endParaRPr lang="en-US" sz="3600" b="1" dirty="0">
              <a:solidFill>
                <a:srgbClr val="FF0000"/>
              </a:solidFill>
              <a:latin typeface="Times New Roman" pitchFamily="18" charset="0"/>
              <a:cs typeface="Times New Roman" pitchFamily="18" charset="0"/>
            </a:endParaRPr>
          </a:p>
        </p:txBody>
      </p:sp>
      <p:cxnSp>
        <p:nvCxnSpPr>
          <p:cNvPr id="15" name="Straight Connector 14"/>
          <p:cNvCxnSpPr/>
          <p:nvPr/>
        </p:nvCxnSpPr>
        <p:spPr>
          <a:xfrm>
            <a:off x="1583498" y="2953203"/>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33566" y="2190660"/>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8" name="Rectangle 17"/>
          <p:cNvSpPr/>
          <p:nvPr/>
        </p:nvSpPr>
        <p:spPr>
          <a:xfrm>
            <a:off x="5939425" y="2096290"/>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9" name="Rectangle 18"/>
          <p:cNvSpPr/>
          <p:nvPr/>
        </p:nvSpPr>
        <p:spPr>
          <a:xfrm>
            <a:off x="3584531" y="2106848"/>
            <a:ext cx="601249" cy="635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8827716" y="2983241"/>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40674" y="2966965"/>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40895" y="2918948"/>
            <a:ext cx="6910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54662" y="2950690"/>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B0F0"/>
                </a:solidFill>
                <a:latin typeface="Times New Roman" pitchFamily="18" charset="0"/>
                <a:cs typeface="Times New Roman" pitchFamily="18" charset="0"/>
              </a:rPr>
              <a:t>409</a:t>
            </a:r>
            <a:endParaRPr lang="en-US" sz="3600" b="1" dirty="0">
              <a:solidFill>
                <a:srgbClr val="00B0F0"/>
              </a:solidFill>
              <a:latin typeface="Times New Roman" pitchFamily="18" charset="0"/>
              <a:cs typeface="Times New Roman" pitchFamily="18" charset="0"/>
            </a:endParaRPr>
          </a:p>
        </p:txBody>
      </p:sp>
      <p:sp>
        <p:nvSpPr>
          <p:cNvPr id="24" name="Rectangle 23"/>
          <p:cNvSpPr/>
          <p:nvPr/>
        </p:nvSpPr>
        <p:spPr>
          <a:xfrm>
            <a:off x="8559450" y="2992843"/>
            <a:ext cx="1202499" cy="6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B0F0"/>
                </a:solidFill>
                <a:latin typeface="Times New Roman" pitchFamily="18" charset="0"/>
                <a:cs typeface="Times New Roman" pitchFamily="18" charset="0"/>
              </a:rPr>
              <a:t>71</a:t>
            </a:r>
            <a:endParaRPr lang="en-US" sz="36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1800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ppt_x"/>
                                          </p:val>
                                        </p:tav>
                                        <p:tav tm="100000">
                                          <p:val>
                                            <p:strVal val="#ppt_x"/>
                                          </p:val>
                                        </p:tav>
                                      </p:tavLst>
                                    </p:anim>
                                    <p:anim calcmode="lin" valueType="num">
                                      <p:cBhvr additive="base">
                                        <p:cTn id="1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animBg="1"/>
      <p:bldP spid="10" grpId="0"/>
      <p:bldP spid="11" grpId="0"/>
      <p:bldP spid="12" grpId="0"/>
      <p:bldP spid="13" grpId="0"/>
      <p:bldP spid="14" grpId="0" animBg="1"/>
      <p:bldP spid="17" grpId="0" animBg="1"/>
      <p:bldP spid="18" grpId="0" animBg="1"/>
      <p:bldP spid="19" grpId="0" animBg="1"/>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203537"/>
            <a:ext cx="10025850" cy="28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80986" y="338202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4</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9448800" y="270562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5</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36242" y="338620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0</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4640893" y="269309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5281808" y="339455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8</a:t>
            </a:r>
            <a:endParaRPr lang="en-US" sz="2800" b="1" dirty="0">
              <a:solidFill>
                <a:srgbClr val="FF0000"/>
              </a:solidFill>
              <a:latin typeface="Times New Roman" pitchFamily="18" charset="0"/>
              <a:cs typeface="Times New Roman" pitchFamily="18" charset="0"/>
            </a:endParaRPr>
          </a:p>
        </p:txBody>
      </p:sp>
      <p:sp>
        <p:nvSpPr>
          <p:cNvPr id="12" name="Rectangle 11"/>
          <p:cNvSpPr/>
          <p:nvPr/>
        </p:nvSpPr>
        <p:spPr>
          <a:xfrm>
            <a:off x="2187879" y="2642994"/>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3" name="Rectangle 12"/>
          <p:cNvSpPr/>
          <p:nvPr/>
        </p:nvSpPr>
        <p:spPr>
          <a:xfrm>
            <a:off x="9761951" y="3382028"/>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14" name="Rectangle 13"/>
          <p:cNvSpPr/>
          <p:nvPr/>
        </p:nvSpPr>
        <p:spPr>
          <a:xfrm>
            <a:off x="6985513" y="2718150"/>
            <a:ext cx="388307"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3</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42" y="591201"/>
            <a:ext cx="10288716" cy="44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0110" y="2035473"/>
            <a:ext cx="697282" cy="379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381</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321465" y="2043823"/>
            <a:ext cx="832980" cy="371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400</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5022956" y="2054268"/>
            <a:ext cx="767210" cy="38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107</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9678445" y="2054268"/>
            <a:ext cx="793314" cy="3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658</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2473890" y="4392440"/>
            <a:ext cx="908137" cy="36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R</a:t>
            </a:r>
            <a:endParaRPr lang="en-US" sz="2400" b="1" dirty="0">
              <a:solidFill>
                <a:srgbClr val="FF0000"/>
              </a:solidFill>
              <a:latin typeface="Times New Roman" pitchFamily="18" charset="0"/>
              <a:cs typeface="Times New Roman" pitchFamily="18" charset="0"/>
            </a:endParaRPr>
          </a:p>
        </p:txBody>
      </p:sp>
      <p:sp>
        <p:nvSpPr>
          <p:cNvPr id="9" name="Rectangle 8"/>
          <p:cNvSpPr/>
          <p:nvPr/>
        </p:nvSpPr>
        <p:spPr>
          <a:xfrm>
            <a:off x="5561576" y="4379915"/>
            <a:ext cx="864276" cy="38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G</a:t>
            </a:r>
            <a:endParaRPr lang="en-US" sz="2400" b="1" dirty="0">
              <a:solidFill>
                <a:srgbClr val="FF0000"/>
              </a:solidFill>
              <a:latin typeface="Times New Roman" pitchFamily="18" charset="0"/>
              <a:cs typeface="Times New Roman" pitchFamily="18" charset="0"/>
            </a:endParaRPr>
          </a:p>
        </p:txBody>
      </p:sp>
      <p:sp>
        <p:nvSpPr>
          <p:cNvPr id="10" name="Rectangle 9"/>
          <p:cNvSpPr/>
          <p:nvPr/>
        </p:nvSpPr>
        <p:spPr>
          <a:xfrm>
            <a:off x="4474924" y="4392440"/>
            <a:ext cx="931637" cy="3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N</a:t>
            </a:r>
            <a:endParaRPr lang="en-US" sz="2400" b="1" dirty="0">
              <a:solidFill>
                <a:srgbClr val="FF0000"/>
              </a:solidFill>
              <a:latin typeface="Times New Roman" pitchFamily="18" charset="0"/>
              <a:cs typeface="Times New Roman" pitchFamily="18" charset="0"/>
            </a:endParaRPr>
          </a:p>
        </p:txBody>
      </p:sp>
      <p:sp>
        <p:nvSpPr>
          <p:cNvPr id="11" name="Rectangle 10"/>
          <p:cNvSpPr/>
          <p:nvPr/>
        </p:nvSpPr>
        <p:spPr>
          <a:xfrm>
            <a:off x="7578247" y="4392441"/>
            <a:ext cx="890920" cy="35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H</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093" y="972790"/>
            <a:ext cx="9355769" cy="482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urved Connector 2"/>
          <p:cNvCxnSpPr/>
          <p:nvPr/>
        </p:nvCxnSpPr>
        <p:spPr>
          <a:xfrm rot="16200000" flipH="1">
            <a:off x="6388273" y="2768252"/>
            <a:ext cx="1716066" cy="1390389"/>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Curved Connector 4"/>
          <p:cNvCxnSpPr/>
          <p:nvPr/>
        </p:nvCxnSpPr>
        <p:spPr>
          <a:xfrm rot="10800000" flipV="1">
            <a:off x="3732756" y="2455100"/>
            <a:ext cx="3757808" cy="2242159"/>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59" y="665380"/>
            <a:ext cx="8505955" cy="33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94566" y="4250495"/>
            <a:ext cx="4267200"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itchFamily="18" charset="0"/>
                <a:cs typeface="Times New Roman" pitchFamily="18" charset="0"/>
              </a:rPr>
              <a:t>a) Núi cao nhất là: Núi Bà Đen.</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414658" y="4782847"/>
            <a:ext cx="5850438"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itchFamily="18" charset="0"/>
                <a:cs typeface="Times New Roman" pitchFamily="18" charset="0"/>
              </a:rPr>
              <a:t>b) Núi Bà Đen cao hơn núi Cấm số mét là:</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5574084" y="4263021"/>
            <a:ext cx="4547730"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itchFamily="18" charset="0"/>
                <a:cs typeface="Times New Roman" pitchFamily="18" charset="0"/>
              </a:rPr>
              <a:t>Núi thấp nhất là: Núi Ngự Bình</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7116089" y="4776587"/>
            <a:ext cx="2804525"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70C0"/>
                </a:solidFill>
                <a:latin typeface="Times New Roman" pitchFamily="18" charset="0"/>
                <a:cs typeface="Times New Roman" pitchFamily="18" charset="0"/>
              </a:rPr>
              <a:t>986 – 705 = 281 (m)</a:t>
            </a:r>
            <a:endParaRPr lang="en-US" sz="2400" b="1" dirty="0">
              <a:solidFill>
                <a:srgbClr val="0070C0"/>
              </a:solidFill>
              <a:latin typeface="Times New Roman" pitchFamily="18" charset="0"/>
              <a:cs typeface="Times New Roman" pitchFamily="18" charset="0"/>
            </a:endParaRPr>
          </a:p>
        </p:txBody>
      </p:sp>
      <p:sp>
        <p:nvSpPr>
          <p:cNvPr id="9" name="Rectangle 8"/>
          <p:cNvSpPr/>
          <p:nvPr/>
        </p:nvSpPr>
        <p:spPr>
          <a:xfrm>
            <a:off x="1358032" y="5323544"/>
            <a:ext cx="6765489"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itchFamily="18" charset="0"/>
                <a:cs typeface="Times New Roman" pitchFamily="18" charset="0"/>
              </a:rPr>
              <a:t>c) Núi Ngự Bình thấp hơn núi Sơn Trà số mét là:</a:t>
            </a:r>
            <a:endParaRPr lang="en-US" sz="2400" b="1" dirty="0">
              <a:solidFill>
                <a:srgbClr val="FF0000"/>
              </a:solidFill>
              <a:latin typeface="Times New Roman" pitchFamily="18" charset="0"/>
              <a:cs typeface="Times New Roman" pitchFamily="18" charset="0"/>
            </a:endParaRPr>
          </a:p>
        </p:txBody>
      </p:sp>
      <p:sp>
        <p:nvSpPr>
          <p:cNvPr id="10" name="Rectangle 9"/>
          <p:cNvSpPr/>
          <p:nvPr/>
        </p:nvSpPr>
        <p:spPr>
          <a:xfrm>
            <a:off x="7958073" y="5321465"/>
            <a:ext cx="2804525" cy="47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70C0"/>
                </a:solidFill>
                <a:latin typeface="Times New Roman" pitchFamily="18" charset="0"/>
                <a:cs typeface="Times New Roman" pitchFamily="18" charset="0"/>
              </a:rPr>
              <a:t>696 – 107 = 589 (m)</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706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797B2-8053-4ABD-95AF-131AFE421524}"/>
              </a:ext>
            </a:extLst>
          </p:cNvPr>
          <p:cNvSpPr txBox="1"/>
          <p:nvPr/>
        </p:nvSpPr>
        <p:spPr>
          <a:xfrm>
            <a:off x="1719941" y="2346518"/>
            <a:ext cx="8752115" cy="1446550"/>
          </a:xfrm>
          <a:prstGeom prst="rect">
            <a:avLst/>
          </a:prstGeom>
          <a:noFill/>
        </p:spPr>
        <p:txBody>
          <a:bodyPr wrap="square" rtlCol="0">
            <a:spAutoFit/>
          </a:bodyPr>
          <a:lstStyle/>
          <a:p>
            <a:r>
              <a:rPr lang="en-US" sz="8800" i="1" dirty="0" err="1">
                <a:solidFill>
                  <a:srgbClr val="00B050"/>
                </a:solidFill>
                <a:latin typeface="Times New Roman" pitchFamily="18" charset="0"/>
                <a:cs typeface="Times New Roman" pitchFamily="18" charset="0"/>
              </a:rPr>
              <a:t>Tạm</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biệt</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các</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em</a:t>
            </a:r>
            <a:r>
              <a:rPr lang="en-US" sz="8800" i="1" dirty="0">
                <a:solidFill>
                  <a:srgbClr val="00B050"/>
                </a:solidFill>
                <a:latin typeface="Times New Roman" pitchFamily="18" charset="0"/>
                <a:cs typeface="Times New Roman" pitchFamily="18" charset="0"/>
              </a:rPr>
              <a:t>!</a:t>
            </a:r>
            <a:endParaRPr lang="vi-VN" sz="88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2687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E36C09"/>
                </a:solidFill>
                <a:latin typeface="Arial"/>
                <a:ea typeface="Arial"/>
                <a:cs typeface="Arial"/>
                <a:sym typeface="Arial"/>
              </a:rPr>
              <a:t>386 – 139 = ?</a:t>
            </a:r>
            <a:endParaRPr sz="3200" b="1" dirty="0">
              <a:solidFill>
                <a:srgbClr val="E36C09"/>
              </a:solidFill>
              <a:latin typeface="Arial"/>
              <a:ea typeface="Arial"/>
              <a:cs typeface="Arial"/>
              <a:sym typeface="Arial"/>
            </a:endParaRPr>
          </a:p>
        </p:txBody>
      </p:sp>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37" y="1427967"/>
            <a:ext cx="9557359" cy="3572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extLst>
              <p:ext uri="{D42A27DB-BD31-4B8C-83A1-F6EECF244321}">
                <p14:modId xmlns:p14="http://schemas.microsoft.com/office/powerpoint/2010/main" val="1446344959"/>
              </p:ext>
            </p:extLst>
          </p:nvPr>
        </p:nvGraphicFramePr>
        <p:xfrm>
          <a:off x="945242" y="457199"/>
          <a:ext cx="4628841" cy="4240061"/>
        </p:xfrm>
        <a:graphic>
          <a:graphicData uri="http://schemas.openxmlformats.org/drawingml/2006/table">
            <a:tbl>
              <a:tblPr firstRow="1" bandRow="1">
                <a:noFill/>
                <a:tableStyleId>{1FE48C67-604F-4F1F-8C56-4D35BB55C2A9}</a:tableStyleId>
              </a:tblPr>
              <a:tblGrid>
                <a:gridCol w="1542947">
                  <a:extLst>
                    <a:ext uri="{9D8B030D-6E8A-4147-A177-3AD203B41FA5}">
                      <a16:colId xmlns:a16="http://schemas.microsoft.com/office/drawing/2014/main" val="20000"/>
                    </a:ext>
                  </a:extLst>
                </a:gridCol>
                <a:gridCol w="1542947">
                  <a:extLst>
                    <a:ext uri="{9D8B030D-6E8A-4147-A177-3AD203B41FA5}">
                      <a16:colId xmlns:a16="http://schemas.microsoft.com/office/drawing/2014/main" val="20001"/>
                    </a:ext>
                  </a:extLst>
                </a:gridCol>
                <a:gridCol w="1542947">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dirty="0" err="1"/>
                        <a:t>Trăm</a:t>
                      </a:r>
                      <a:r>
                        <a:rPr lang="en-US" sz="2400" u="none" strike="noStrike" cap="none" dirty="0"/>
                        <a:t> </a:t>
                      </a:r>
                      <a:endParaRPr sz="2400" u="none" strike="noStrike" cap="none" dirty="0"/>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3623336">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latin typeface="Arial"/>
                <a:ea typeface="Arial"/>
                <a:cs typeface="Arial"/>
                <a:sym typeface="Arial"/>
              </a:rPr>
              <a:t>3</a:t>
            </a:r>
            <a:endParaRPr sz="4800" b="1" dirty="0">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latin typeface="Arial"/>
                <a:ea typeface="Arial"/>
                <a:cs typeface="Arial"/>
                <a:sym typeface="Arial"/>
              </a:rPr>
              <a:t>1</a:t>
            </a:r>
            <a:endParaRPr sz="4800" b="1" dirty="0">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3</a:t>
            </a:r>
            <a:endParaRPr sz="4800" b="1" dirty="0">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9</a:t>
            </a:r>
            <a:endParaRPr sz="4800" b="1" dirty="0">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3" name="Google Shape;3133;p4"/>
          <p:cNvGrpSpPr/>
          <p:nvPr/>
        </p:nvGrpSpPr>
        <p:grpSpPr>
          <a:xfrm>
            <a:off x="3083896" y="236284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241452" y="236284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548211" y="341986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440305" y="236284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87" name="Google Shape;3187;p4"/>
          <p:cNvGrpSpPr/>
          <p:nvPr/>
        </p:nvGrpSpPr>
        <p:grpSpPr>
          <a:xfrm>
            <a:off x="3059325" y="3417472"/>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626629" y="3498576"/>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386</a:t>
            </a:r>
            <a:endParaRPr dirty="0"/>
          </a:p>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139</a:t>
            </a:r>
            <a:endParaRPr sz="3600" b="1" dirty="0">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7</a:t>
            </a:r>
            <a:endParaRPr sz="3600" b="1" dirty="0">
              <a:solidFill>
                <a:srgbClr val="E36C09"/>
              </a:solidFill>
              <a:latin typeface="Arial"/>
              <a:ea typeface="Arial"/>
              <a:cs typeface="Arial"/>
              <a:sym typeface="Arial"/>
            </a:endParaRPr>
          </a:p>
        </p:txBody>
      </p:sp>
      <p:sp>
        <p:nvSpPr>
          <p:cNvPr id="3232" name="Google Shape;3232;p4"/>
          <p:cNvSpPr txBox="1"/>
          <p:nvPr/>
        </p:nvSpPr>
        <p:spPr>
          <a:xfrm>
            <a:off x="7114784" y="1396815"/>
            <a:ext cx="4283902" cy="397027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6 </a:t>
            </a:r>
            <a:r>
              <a:rPr lang="en-US" sz="2800" dirty="0" err="1">
                <a:solidFill>
                  <a:schemeClr val="dk1"/>
                </a:solidFill>
                <a:latin typeface="Arial"/>
                <a:ea typeface="Arial"/>
                <a:cs typeface="Arial"/>
                <a:sym typeface="Arial"/>
              </a:rPr>
              <a:t>không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err="1">
                <a:solidFill>
                  <a:schemeClr val="dk1"/>
                </a:solidFill>
              </a:rPr>
              <a:t>được</a:t>
            </a:r>
            <a:r>
              <a:rPr lang="en-US" sz="2800" dirty="0">
                <a:solidFill>
                  <a:schemeClr val="dk1"/>
                </a:solidFill>
              </a:rPr>
              <a:t> </a:t>
            </a:r>
            <a:r>
              <a:rPr lang="en-US" sz="2800" dirty="0">
                <a:solidFill>
                  <a:schemeClr val="dk1"/>
                </a:solidFill>
                <a:latin typeface="Arial"/>
                <a:ea typeface="Arial"/>
                <a:cs typeface="Arial"/>
                <a:sym typeface="Arial"/>
              </a:rPr>
              <a:t>9, </a:t>
            </a:r>
            <a:r>
              <a:rPr lang="en-US" sz="2800" dirty="0" err="1">
                <a:solidFill>
                  <a:schemeClr val="dk1"/>
                </a:solidFill>
                <a:latin typeface="Arial"/>
                <a:ea typeface="Arial"/>
                <a:cs typeface="Arial"/>
                <a:sym typeface="Arial"/>
              </a:rPr>
              <a:t>lấy</a:t>
            </a:r>
            <a:r>
              <a:rPr lang="en-US" sz="2800" dirty="0">
                <a:solidFill>
                  <a:schemeClr val="dk1"/>
                </a:solidFill>
                <a:latin typeface="Arial"/>
                <a:ea typeface="Arial"/>
                <a:cs typeface="Arial"/>
                <a:sym typeface="Arial"/>
              </a:rPr>
              <a:t> 16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9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7, </a:t>
            </a: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7 </a:t>
            </a:r>
            <a:r>
              <a:rPr lang="en-US" sz="2800" dirty="0" err="1">
                <a:solidFill>
                  <a:schemeClr val="dk1"/>
                </a:solidFill>
                <a:latin typeface="Arial"/>
                <a:ea typeface="Arial"/>
                <a:cs typeface="Arial"/>
                <a:sym typeface="Arial"/>
              </a:rPr>
              <a:t>nhớ</a:t>
            </a:r>
            <a:r>
              <a:rPr lang="en-US" sz="2800" dirty="0">
                <a:solidFill>
                  <a:schemeClr val="dk1"/>
                </a:solidFill>
                <a:latin typeface="Arial"/>
                <a:ea typeface="Arial"/>
                <a:cs typeface="Arial"/>
                <a:sym typeface="Arial"/>
              </a:rPr>
              <a:t> 1.</a:t>
            </a:r>
          </a:p>
          <a:p>
            <a:pPr marL="285750" marR="0" lvl="0" indent="-285750" algn="just"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8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7,7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3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4, </a:t>
            </a: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4</a:t>
            </a:r>
            <a:endParaRPr dirty="0"/>
          </a:p>
          <a:p>
            <a:pPr marL="285750" marR="0" lvl="0" indent="-285750" algn="just"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3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2,</a:t>
            </a:r>
            <a:r>
              <a:rPr lang="en-US" dirty="0"/>
              <a:t> </a:t>
            </a:r>
            <a:r>
              <a:rPr lang="en-US" sz="2800" dirty="0" err="1">
                <a:solidFill>
                  <a:schemeClr val="dk1"/>
                </a:solidFill>
                <a:latin typeface="Arial"/>
                <a:ea typeface="Arial"/>
                <a:cs typeface="Arial"/>
                <a:sym typeface="Arial"/>
              </a:rPr>
              <a:t>viết</a:t>
            </a:r>
            <a:r>
              <a:rPr lang="en-US" sz="2800" dirty="0">
                <a:solidFill>
                  <a:schemeClr val="dk1"/>
                </a:solidFill>
                <a:latin typeface="Arial"/>
                <a:ea typeface="Arial"/>
                <a:cs typeface="Arial"/>
                <a:sym typeface="Arial"/>
              </a:rPr>
              <a:t> 2</a:t>
            </a:r>
            <a:endParaRPr sz="2800" dirty="0">
              <a:solidFill>
                <a:schemeClr val="dk1"/>
              </a:solidFill>
              <a:latin typeface="Arial"/>
              <a:ea typeface="Arial"/>
              <a:cs typeface="Arial"/>
              <a:sym typeface="Arial"/>
            </a:endParaRPr>
          </a:p>
        </p:txBody>
      </p: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4</a:t>
            </a:r>
            <a:endParaRPr sz="3600" b="1" dirty="0">
              <a:solidFill>
                <a:srgbClr val="E36C09"/>
              </a:solidFill>
              <a:latin typeface="Arial"/>
              <a:ea typeface="Arial"/>
              <a:cs typeface="Arial"/>
              <a:sym typeface="Arial"/>
            </a:endParaRPr>
          </a:p>
        </p:txBody>
      </p: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2</a:t>
            </a:r>
            <a:endParaRPr sz="3600" b="1" dirty="0">
              <a:solidFill>
                <a:srgbClr val="E36C09"/>
              </a:solidFill>
              <a:latin typeface="Arial"/>
              <a:ea typeface="Arial"/>
              <a:cs typeface="Arial"/>
              <a:sym typeface="Arial"/>
            </a:endParaRPr>
          </a:p>
        </p:txBody>
      </p:sp>
      <p:grpSp>
        <p:nvGrpSpPr>
          <p:cNvPr id="3242" name="Google Shape;3242;p4"/>
          <p:cNvGrpSpPr/>
          <p:nvPr/>
        </p:nvGrpSpPr>
        <p:grpSpPr>
          <a:xfrm>
            <a:off x="2012145" y="5313960"/>
            <a:ext cx="3900930" cy="936030"/>
            <a:chOff x="6881370" y="4098709"/>
            <a:chExt cx="3900930" cy="936030"/>
          </a:xfrm>
        </p:grpSpPr>
        <p:sp>
          <p:nvSpPr>
            <p:cNvPr id="3243" name="Google Shape;3243;p4"/>
            <p:cNvSpPr txBox="1"/>
            <p:nvPr/>
          </p:nvSpPr>
          <p:spPr>
            <a:xfrm>
              <a:off x="7021028" y="4098709"/>
              <a:ext cx="3748572"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386 – 139 = 247</a:t>
              </a:r>
              <a:endParaRPr sz="3600" b="1" dirty="0">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8" name="Google Shape;3227;p4"/>
          <p:cNvSpPr/>
          <p:nvPr/>
        </p:nvSpPr>
        <p:spPr>
          <a:xfrm flipV="1">
            <a:off x="4603230" y="3289959"/>
            <a:ext cx="113554" cy="129902"/>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3187"/>
                                        </p:tgtEl>
                                        <p:attrNameLst>
                                          <p:attrName>style.visibility</p:attrName>
                                        </p:attrNameLst>
                                      </p:cBhvr>
                                      <p:to>
                                        <p:strVal val="visible"/>
                                      </p:to>
                                    </p:set>
                                    <p:animEffect transition="in" filter="fade">
                                      <p:cBhvr>
                                        <p:cTn id="16" dur="500"/>
                                        <p:tgtEl>
                                          <p:spTgt spid="31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21"/>
                                        </p:tgtEl>
                                        <p:attrNameLst>
                                          <p:attrName>style.visibility</p:attrName>
                                        </p:attrNameLst>
                                      </p:cBhvr>
                                      <p:to>
                                        <p:strVal val="visible"/>
                                      </p:to>
                                    </p:set>
                                    <p:animEffect transition="in" filter="fade">
                                      <p:cBhvr>
                                        <p:cTn id="21" dur="500"/>
                                        <p:tgtEl>
                                          <p:spTgt spid="32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28"/>
                                        </p:tgtEl>
                                        <p:attrNameLst>
                                          <p:attrName>style.visibility</p:attrName>
                                        </p:attrNameLst>
                                      </p:cBhvr>
                                      <p:to>
                                        <p:strVal val="visible"/>
                                      </p:to>
                                    </p:set>
                                    <p:animEffect transition="in" filter="fade">
                                      <p:cBhvr>
                                        <p:cTn id="26" dur="500"/>
                                        <p:tgtEl>
                                          <p:spTgt spid="3228"/>
                                        </p:tgtEl>
                                      </p:cBhvr>
                                    </p:animEffect>
                                  </p:childTnLst>
                                </p:cTn>
                              </p:par>
                              <p:par>
                                <p:cTn id="27" presetID="10" presetClass="entr" presetSubtype="0" fill="hold" nodeType="withEffect">
                                  <p:stCondLst>
                                    <p:cond delay="0"/>
                                  </p:stCondLst>
                                  <p:childTnLst>
                                    <p:set>
                                      <p:cBhvr>
                                        <p:cTn id="28" dur="1" fill="hold">
                                          <p:stCondLst>
                                            <p:cond delay="0"/>
                                          </p:stCondLst>
                                        </p:cTn>
                                        <p:tgtEl>
                                          <p:spTgt spid="3229"/>
                                        </p:tgtEl>
                                        <p:attrNameLst>
                                          <p:attrName>style.visibility</p:attrName>
                                        </p:attrNameLst>
                                      </p:cBhvr>
                                      <p:to>
                                        <p:strVal val="visible"/>
                                      </p:to>
                                    </p:set>
                                    <p:animEffect transition="in" filter="fade">
                                      <p:cBhvr>
                                        <p:cTn id="29" dur="500"/>
                                        <p:tgtEl>
                                          <p:spTgt spid="32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30"/>
                                        </p:tgtEl>
                                        <p:attrNameLst>
                                          <p:attrName>style.visibility</p:attrName>
                                        </p:attrNameLst>
                                      </p:cBhvr>
                                      <p:to>
                                        <p:strVal val="visible"/>
                                      </p:to>
                                    </p:set>
                                    <p:animEffect transition="in" filter="fade">
                                      <p:cBhvr>
                                        <p:cTn id="34" dur="500"/>
                                        <p:tgtEl>
                                          <p:spTgt spid="32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32">
                                            <p:txEl>
                                              <p:pRg st="0" end="0"/>
                                            </p:txEl>
                                          </p:spTgt>
                                        </p:tgtEl>
                                        <p:attrNameLst>
                                          <p:attrName>style.visibility</p:attrName>
                                        </p:attrNameLst>
                                      </p:cBhvr>
                                      <p:to>
                                        <p:strVal val="visible"/>
                                      </p:to>
                                    </p:set>
                                    <p:animEffect transition="in" filter="fade">
                                      <p:cBhvr>
                                        <p:cTn id="39" dur="500"/>
                                        <p:tgtEl>
                                          <p:spTgt spid="3232">
                                            <p:txEl>
                                              <p:pRg st="0" end="0"/>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231"/>
                                        </p:tgtEl>
                                        <p:attrNameLst>
                                          <p:attrName>style.visibility</p:attrName>
                                        </p:attrNameLst>
                                      </p:cBhvr>
                                      <p:to>
                                        <p:strVal val="visible"/>
                                      </p:to>
                                    </p:set>
                                    <p:animEffect transition="in" filter="fade">
                                      <p:cBhvr>
                                        <p:cTn id="43" dur="1000"/>
                                        <p:tgtEl>
                                          <p:spTgt spid="32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32">
                                            <p:txEl>
                                              <p:pRg st="1" end="1"/>
                                            </p:txEl>
                                          </p:spTgt>
                                        </p:tgtEl>
                                        <p:attrNameLst>
                                          <p:attrName>style.visibility</p:attrName>
                                        </p:attrNameLst>
                                      </p:cBhvr>
                                      <p:to>
                                        <p:strVal val="visible"/>
                                      </p:to>
                                    </p:set>
                                    <p:animEffect transition="in" filter="fade">
                                      <p:cBhvr>
                                        <p:cTn id="48" dur="500"/>
                                        <p:tgtEl>
                                          <p:spTgt spid="323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232">
                                            <p:txEl>
                                              <p:pRg st="2" end="2"/>
                                            </p:txEl>
                                          </p:spTgt>
                                        </p:tgtEl>
                                        <p:attrNameLst>
                                          <p:attrName>style.visibility</p:attrName>
                                        </p:attrNameLst>
                                      </p:cBhvr>
                                      <p:to>
                                        <p:strVal val="visible"/>
                                      </p:to>
                                    </p:set>
                                    <p:animEffect transition="in" filter="fade">
                                      <p:cBhvr>
                                        <p:cTn id="53" dur="500"/>
                                        <p:tgtEl>
                                          <p:spTgt spid="3232">
                                            <p:txEl>
                                              <p:pRg st="2" end="2"/>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238"/>
                                        </p:tgtEl>
                                        <p:attrNameLst>
                                          <p:attrName>style.visibility</p:attrName>
                                        </p:attrNameLst>
                                      </p:cBhvr>
                                      <p:to>
                                        <p:strVal val="visible"/>
                                      </p:to>
                                    </p:set>
                                    <p:animEffect transition="in" filter="fade">
                                      <p:cBhvr>
                                        <p:cTn id="57" dur="1000"/>
                                        <p:tgtEl>
                                          <p:spTgt spid="323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241"/>
                                        </p:tgtEl>
                                        <p:attrNameLst>
                                          <p:attrName>style.visibility</p:attrName>
                                        </p:attrNameLst>
                                      </p:cBhvr>
                                      <p:to>
                                        <p:strVal val="visible"/>
                                      </p:to>
                                    </p:set>
                                    <p:animEffect transition="in" filter="fade">
                                      <p:cBhvr>
                                        <p:cTn id="61" dur="1000"/>
                                        <p:tgtEl>
                                          <p:spTgt spid="32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42"/>
                                        </p:tgtEl>
                                        <p:attrNameLst>
                                          <p:attrName>style.visibility</p:attrName>
                                        </p:attrNameLst>
                                      </p:cBhvr>
                                      <p:to>
                                        <p:strVal val="visible"/>
                                      </p:to>
                                    </p:set>
                                    <p:animEffect transition="in" filter="fade">
                                      <p:cBhvr>
                                        <p:cTn id="66"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566470" y="3820053"/>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rPr>
              <a:t>103</a:t>
            </a:r>
            <a:endParaRPr dirty="0"/>
          </a:p>
        </p:txBody>
      </p:sp>
      <p:sp>
        <p:nvSpPr>
          <p:cNvPr id="3278" name="Google Shape;3278;p6"/>
          <p:cNvSpPr txBox="1"/>
          <p:nvPr/>
        </p:nvSpPr>
        <p:spPr>
          <a:xfrm>
            <a:off x="4163030" y="3820053"/>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rPr>
              <a:t>217</a:t>
            </a:r>
            <a:endParaRPr dirty="0"/>
          </a:p>
        </p:txBody>
      </p:sp>
      <p:sp>
        <p:nvSpPr>
          <p:cNvPr id="3279" name="Google Shape;3279;p6"/>
          <p:cNvSpPr txBox="1"/>
          <p:nvPr/>
        </p:nvSpPr>
        <p:spPr>
          <a:xfrm>
            <a:off x="666971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006</a:t>
            </a:r>
            <a:endParaRPr dirty="0"/>
          </a:p>
        </p:txBody>
      </p:sp>
      <p:sp>
        <p:nvSpPr>
          <p:cNvPr id="3280" name="Google Shape;3280;p6"/>
          <p:cNvSpPr txBox="1"/>
          <p:nvPr/>
        </p:nvSpPr>
        <p:spPr>
          <a:xfrm>
            <a:off x="913892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224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4" y="2048358"/>
            <a:ext cx="9443519" cy="1950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par>
                                <p:cTn id="8" presetID="10" presetClass="entr" presetSubtype="0" fill="hold" nodeType="withEffect">
                                  <p:stCondLst>
                                    <p:cond delay="0"/>
                                  </p:stCondLst>
                                  <p:childTnLst>
                                    <p:set>
                                      <p:cBhvr>
                                        <p:cTn id="9" dur="1" fill="hold">
                                          <p:stCondLst>
                                            <p:cond delay="0"/>
                                          </p:stCondLst>
                                        </p:cTn>
                                        <p:tgtEl>
                                          <p:spTgt spid="3262"/>
                                        </p:tgtEl>
                                        <p:attrNameLst>
                                          <p:attrName>style.visibility</p:attrName>
                                        </p:attrNameLst>
                                      </p:cBhvr>
                                      <p:to>
                                        <p:strVal val="visible"/>
                                      </p:to>
                                    </p:set>
                                    <p:animEffect transition="in" filter="fade">
                                      <p:cBhvr>
                                        <p:cTn id="10" dur="500"/>
                                        <p:tgtEl>
                                          <p:spTgt spid="3262"/>
                                        </p:tgtEl>
                                      </p:cBhvr>
                                    </p:animEffect>
                                  </p:childTnLst>
                                </p:cTn>
                              </p:par>
                              <p:par>
                                <p:cTn id="11" presetID="10" presetClass="entr" presetSubtype="0" fill="hold" nodeType="withEffect">
                                  <p:stCondLst>
                                    <p:cond delay="0"/>
                                  </p:stCondLst>
                                  <p:childTnLst>
                                    <p:set>
                                      <p:cBhvr>
                                        <p:cTn id="12" dur="1" fill="hold">
                                          <p:stCondLst>
                                            <p:cond delay="0"/>
                                          </p:stCondLst>
                                        </p:cTn>
                                        <p:tgtEl>
                                          <p:spTgt spid="3267"/>
                                        </p:tgtEl>
                                        <p:attrNameLst>
                                          <p:attrName>style.visibility</p:attrName>
                                        </p:attrNameLst>
                                      </p:cBhvr>
                                      <p:to>
                                        <p:strVal val="visible"/>
                                      </p:to>
                                    </p:set>
                                    <p:animEffect transition="in" filter="fade">
                                      <p:cBhvr>
                                        <p:cTn id="13" dur="500"/>
                                        <p:tgtEl>
                                          <p:spTgt spid="3267"/>
                                        </p:tgtEl>
                                      </p:cBhvr>
                                    </p:animEffect>
                                  </p:childTnLst>
                                </p:cTn>
                              </p:par>
                              <p:par>
                                <p:cTn id="14" presetID="10" presetClass="entr" presetSubtype="0" fill="hold" nodeType="withEffect">
                                  <p:stCondLst>
                                    <p:cond delay="0"/>
                                  </p:stCondLst>
                                  <p:childTnLst>
                                    <p:set>
                                      <p:cBhvr>
                                        <p:cTn id="15" dur="1" fill="hold">
                                          <p:stCondLst>
                                            <p:cond delay="0"/>
                                          </p:stCondLst>
                                        </p:cTn>
                                        <p:tgtEl>
                                          <p:spTgt spid="3272"/>
                                        </p:tgtEl>
                                        <p:attrNameLst>
                                          <p:attrName>style.visibility</p:attrName>
                                        </p:attrNameLst>
                                      </p:cBhvr>
                                      <p:to>
                                        <p:strVal val="visible"/>
                                      </p:to>
                                    </p:set>
                                    <p:animEffect transition="in" filter="fade">
                                      <p:cBhvr>
                                        <p:cTn id="16" dur="500"/>
                                        <p:tgtEl>
                                          <p:spTgt spid="32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77"/>
                                        </p:tgtEl>
                                        <p:attrNameLst>
                                          <p:attrName>style.visibility</p:attrName>
                                        </p:attrNameLst>
                                      </p:cBhvr>
                                      <p:to>
                                        <p:strVal val="visible"/>
                                      </p:to>
                                    </p:set>
                                    <p:animEffect transition="in" filter="fade">
                                      <p:cBhvr>
                                        <p:cTn id="21" dur="1000"/>
                                        <p:tgtEl>
                                          <p:spTgt spid="32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78"/>
                                        </p:tgtEl>
                                        <p:attrNameLst>
                                          <p:attrName>style.visibility</p:attrName>
                                        </p:attrNameLst>
                                      </p:cBhvr>
                                      <p:to>
                                        <p:strVal val="visible"/>
                                      </p:to>
                                    </p:set>
                                    <p:animEffect transition="in" filter="fade">
                                      <p:cBhvr>
                                        <p:cTn id="26" dur="1000"/>
                                        <p:tgtEl>
                                          <p:spTgt spid="32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79"/>
                                        </p:tgtEl>
                                        <p:attrNameLst>
                                          <p:attrName>style.visibility</p:attrName>
                                        </p:attrNameLst>
                                      </p:cBhvr>
                                      <p:to>
                                        <p:strVal val="visible"/>
                                      </p:to>
                                    </p:set>
                                    <p:animEffect transition="in" filter="fade">
                                      <p:cBhvr>
                                        <p:cTn id="31" dur="1000"/>
                                        <p:tgtEl>
                                          <p:spTgt spid="3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80"/>
                                        </p:tgtEl>
                                        <p:attrNameLst>
                                          <p:attrName>style.visibility</p:attrName>
                                        </p:attrNameLst>
                                      </p:cBhvr>
                                      <p:to>
                                        <p:strVal val="visible"/>
                                      </p:to>
                                    </p:set>
                                    <p:animEffect transition="in" filter="fade">
                                      <p:cBhvr>
                                        <p:cTn id="36"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975169" y="1383214"/>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54"/>
            <a:chOff x="1566470" y="2095726"/>
            <a:chExt cx="1147790" cy="1384954"/>
          </a:xfrm>
        </p:grpSpPr>
        <p:grpSp>
          <p:nvGrpSpPr>
            <p:cNvPr id="3290" name="Google Shape;3290;p7"/>
            <p:cNvGrpSpPr/>
            <p:nvPr/>
          </p:nvGrpSpPr>
          <p:grpSpPr>
            <a:xfrm>
              <a:off x="1566470" y="2095726"/>
              <a:ext cx="1147790" cy="1384954"/>
              <a:chOff x="1697011" y="2095726"/>
              <a:chExt cx="1147790" cy="1384954"/>
            </a:xfrm>
          </p:grpSpPr>
          <p:sp>
            <p:nvSpPr>
              <p:cNvPr id="3291" name="Google Shape;3291;p7"/>
              <p:cNvSpPr txBox="1"/>
              <p:nvPr/>
            </p:nvSpPr>
            <p:spPr>
              <a:xfrm>
                <a:off x="1934771" y="2095726"/>
                <a:ext cx="91003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rPr>
                  <a:t>362</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36</a:t>
                </a:r>
                <a:endParaRPr dirty="0"/>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485</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128</a:t>
                </a:r>
                <a:endParaRPr dirty="0"/>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651</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635</a:t>
                </a:r>
                <a:endParaRPr dirty="0"/>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780</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68</a:t>
                </a:r>
                <a:endParaRPr dirty="0"/>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326</a:t>
            </a:r>
            <a:endParaRPr dirty="0"/>
          </a:p>
        </p:txBody>
      </p:sp>
      <p:sp>
        <p:nvSpPr>
          <p:cNvPr id="3310" name="Google Shape;3310;p7"/>
          <p:cNvSpPr txBox="1"/>
          <p:nvPr/>
        </p:nvSpPr>
        <p:spPr>
          <a:xfrm>
            <a:off x="4305459" y="4259348"/>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357</a:t>
            </a:r>
            <a:endParaRPr dirty="0"/>
          </a:p>
        </p:txBody>
      </p:sp>
      <p:sp>
        <p:nvSpPr>
          <p:cNvPr id="3311" name="Google Shape;3311;p7"/>
          <p:cNvSpPr txBox="1"/>
          <p:nvPr/>
        </p:nvSpPr>
        <p:spPr>
          <a:xfrm>
            <a:off x="7035799"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016</a:t>
            </a:r>
            <a:endParaRPr dirty="0"/>
          </a:p>
        </p:txBody>
      </p:sp>
      <p:sp>
        <p:nvSpPr>
          <p:cNvPr id="3312" name="Google Shape;3312;p7"/>
          <p:cNvSpPr txBox="1"/>
          <p:nvPr/>
        </p:nvSpPr>
        <p:spPr>
          <a:xfrm>
            <a:off x="9497086"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712</a:t>
            </a:r>
            <a:endParaRPr dirty="0"/>
          </a:p>
        </p:txBody>
      </p:sp>
      <p:sp>
        <p:nvSpPr>
          <p:cNvPr id="3313" name="Google Shape;3313;p7"/>
          <p:cNvSpPr txBox="1"/>
          <p:nvPr/>
        </p:nvSpPr>
        <p:spPr>
          <a:xfrm>
            <a:off x="1281176" y="2396369"/>
            <a:ext cx="960272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362 – 36          485 – 128           651 - 635           780 - 68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94"/>
                                        </p:tgtEl>
                                        <p:attrNameLst>
                                          <p:attrName>style.visibility</p:attrName>
                                        </p:attrNameLst>
                                      </p:cBhvr>
                                      <p:to>
                                        <p:strVal val="visible"/>
                                      </p:to>
                                    </p:set>
                                    <p:animEffect transition="in" filter="fade">
                                      <p:cBhvr>
                                        <p:cTn id="20" dur="500"/>
                                        <p:tgtEl>
                                          <p:spTgt spid="32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9"/>
                                        </p:tgtEl>
                                        <p:attrNameLst>
                                          <p:attrName>style.visibility</p:attrName>
                                        </p:attrNameLst>
                                      </p:cBhvr>
                                      <p:to>
                                        <p:strVal val="visible"/>
                                      </p:to>
                                    </p:set>
                                    <p:animEffect transition="in" filter="fade">
                                      <p:cBhvr>
                                        <p:cTn id="25" dur="500"/>
                                        <p:tgtEl>
                                          <p:spTgt spid="32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04"/>
                                        </p:tgtEl>
                                        <p:attrNameLst>
                                          <p:attrName>style.visibility</p:attrName>
                                        </p:attrNameLst>
                                      </p:cBhvr>
                                      <p:to>
                                        <p:strVal val="visible"/>
                                      </p:to>
                                    </p:set>
                                    <p:animEffect transition="in" filter="fade">
                                      <p:cBhvr>
                                        <p:cTn id="30" dur="500"/>
                                        <p:tgtEl>
                                          <p:spTgt spid="330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09"/>
                                        </p:tgtEl>
                                        <p:attrNameLst>
                                          <p:attrName>style.visibility</p:attrName>
                                        </p:attrNameLst>
                                      </p:cBhvr>
                                      <p:to>
                                        <p:strVal val="visible"/>
                                      </p:to>
                                    </p:set>
                                    <p:animEffect transition="in" filter="fade">
                                      <p:cBhvr>
                                        <p:cTn id="35" dur="1000"/>
                                        <p:tgtEl>
                                          <p:spTgt spid="330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0"/>
                                        </p:tgtEl>
                                        <p:attrNameLst>
                                          <p:attrName>style.visibility</p:attrName>
                                        </p:attrNameLst>
                                      </p:cBhvr>
                                      <p:to>
                                        <p:strVal val="visible"/>
                                      </p:to>
                                    </p:set>
                                    <p:animEffect transition="in" filter="fade">
                                      <p:cBhvr>
                                        <p:cTn id="40" dur="1000"/>
                                        <p:tgtEl>
                                          <p:spTgt spid="33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11"/>
                                        </p:tgtEl>
                                        <p:attrNameLst>
                                          <p:attrName>style.visibility</p:attrName>
                                        </p:attrNameLst>
                                      </p:cBhvr>
                                      <p:to>
                                        <p:strVal val="visible"/>
                                      </p:to>
                                    </p:set>
                                    <p:animEffect transition="in" filter="fade">
                                      <p:cBhvr>
                                        <p:cTn id="45" dur="1000"/>
                                        <p:tgtEl>
                                          <p:spTgt spid="33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20" name="Google Shape;3320;p8"/>
          <p:cNvSpPr/>
          <p:nvPr/>
        </p:nvSpPr>
        <p:spPr>
          <a:xfrm>
            <a:off x="697888" y="1562706"/>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3</a:t>
            </a:r>
            <a:endParaRPr sz="3600" b="1" dirty="0">
              <a:solidFill>
                <a:schemeClr val="lt1"/>
              </a:solidFill>
              <a:latin typeface="Arial"/>
              <a:ea typeface="Arial"/>
              <a:cs typeface="Arial"/>
              <a:sym typeface="Arial"/>
            </a:endParaRPr>
          </a:p>
        </p:txBody>
      </p:sp>
      <p:sp>
        <p:nvSpPr>
          <p:cNvPr id="3323" name="Google Shape;3323;p8"/>
          <p:cNvSpPr txBox="1"/>
          <p:nvPr/>
        </p:nvSpPr>
        <p:spPr>
          <a:xfrm>
            <a:off x="1892255" y="3560525"/>
            <a:ext cx="308173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dirty="0"/>
          </a:p>
        </p:txBody>
      </p:sp>
      <p:sp>
        <p:nvSpPr>
          <p:cNvPr id="3325" name="Google Shape;3325;p8"/>
          <p:cNvSpPr txBox="1"/>
          <p:nvPr/>
        </p:nvSpPr>
        <p:spPr>
          <a:xfrm>
            <a:off x="830200" y="4274137"/>
            <a:ext cx="7254874" cy="20312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cây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giống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trong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vườn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ươm</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còn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lại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p>
          <a:p>
            <a:pPr marL="0" marR="0" lvl="0" indent="0" algn="l" rtl="0">
              <a:lnSpc>
                <a:spcPct val="150000"/>
              </a:lnSpc>
              <a:spcBef>
                <a:spcPts val="0"/>
              </a:spcBef>
              <a:spcAft>
                <a:spcPts val="0"/>
              </a:spcAft>
              <a:buNone/>
            </a:pPr>
            <a:r>
              <a:rPr lang="en-US" sz="2800" dirty="0">
                <a:solidFill>
                  <a:srgbClr val="E36C09"/>
                </a:solidFill>
              </a:rPr>
              <a:t>	456 – 148 = ? ( </a:t>
            </a:r>
            <a:r>
              <a:rPr lang="en-US" sz="2800" dirty="0" err="1">
                <a:solidFill>
                  <a:srgbClr val="E36C09"/>
                </a:solidFill>
              </a:rPr>
              <a:t>cây</a:t>
            </a:r>
            <a:r>
              <a:rPr lang="en-US" sz="2800" dirty="0">
                <a:solidFill>
                  <a:srgbClr val="E36C09"/>
                </a:solidFill>
              </a:rPr>
              <a:t>)</a:t>
            </a:r>
          </a:p>
          <a:p>
            <a:pPr marL="0" marR="0" lvl="0" indent="0" algn="l" rtl="0">
              <a:lnSpc>
                <a:spcPct val="150000"/>
              </a:lnSpc>
              <a:spcBef>
                <a:spcPts val="0"/>
              </a:spcBef>
              <a:spcAft>
                <a:spcPts val="0"/>
              </a:spcAft>
              <a:buNone/>
            </a:pPr>
            <a:r>
              <a:rPr lang="en-US" sz="2800" dirty="0">
                <a:solidFill>
                  <a:srgbClr val="E36C09"/>
                </a:solidFill>
              </a:rPr>
              <a:t>		</a:t>
            </a:r>
            <a:r>
              <a:rPr lang="en-US" sz="2800" dirty="0" err="1">
                <a:solidFill>
                  <a:srgbClr val="E36C09"/>
                </a:solidFill>
              </a:rPr>
              <a:t>Đáp</a:t>
            </a:r>
            <a:r>
              <a:rPr lang="en-US" sz="2800" dirty="0">
                <a:solidFill>
                  <a:srgbClr val="E36C09"/>
                </a:solidFill>
              </a:rPr>
              <a:t> </a:t>
            </a:r>
            <a:r>
              <a:rPr lang="en-US" sz="2800" dirty="0" err="1">
                <a:solidFill>
                  <a:srgbClr val="E36C09"/>
                </a:solidFill>
              </a:rPr>
              <a:t>số</a:t>
            </a:r>
            <a:r>
              <a:rPr lang="en-US" sz="2800" dirty="0">
                <a:solidFill>
                  <a:srgbClr val="E36C09"/>
                </a:solidFill>
              </a:rPr>
              <a:t>: ? </a:t>
            </a:r>
            <a:r>
              <a:rPr lang="en-US" sz="2800" dirty="0" err="1">
                <a:solidFill>
                  <a:srgbClr val="E36C09"/>
                </a:solidFill>
              </a:rPr>
              <a:t>cây</a:t>
            </a:r>
            <a:r>
              <a:rPr lang="en-US" sz="2800" dirty="0">
                <a:solidFill>
                  <a:srgbClr val="E36C09"/>
                </a:solidFill>
              </a:rPr>
              <a:t> </a:t>
            </a:r>
            <a:r>
              <a:rPr lang="en-US" sz="2800" dirty="0" err="1">
                <a:solidFill>
                  <a:srgbClr val="E36C09"/>
                </a:solidFill>
              </a:rPr>
              <a:t>giống</a:t>
            </a:r>
            <a:endParaRPr dirty="0"/>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748" y="1276837"/>
            <a:ext cx="4674185" cy="2800089"/>
          </a:xfrm>
          <a:prstGeom prst="rect">
            <a:avLst/>
          </a:prstGeom>
        </p:spPr>
      </p:pic>
      <p:sp>
        <p:nvSpPr>
          <p:cNvPr id="3" name="Rectangle 2"/>
          <p:cNvSpPr/>
          <p:nvPr/>
        </p:nvSpPr>
        <p:spPr>
          <a:xfrm>
            <a:off x="701458" y="1634213"/>
            <a:ext cx="5463324" cy="2677656"/>
          </a:xfrm>
          <a:prstGeom prst="rect">
            <a:avLst/>
          </a:prstGeom>
        </p:spPr>
        <p:txBody>
          <a:bodyPr wrap="square">
            <a:spAutoFit/>
          </a:bodyPr>
          <a:lstStyle/>
          <a:p>
            <a:pPr algn="just"/>
            <a:r>
              <a:rPr lang="en-US" sz="2800" dirty="0">
                <a:latin typeface="+mj-lt"/>
              </a:rPr>
              <a:t>      </a:t>
            </a:r>
            <a:r>
              <a:rPr lang="vi-VN" sz="2800" dirty="0">
                <a:latin typeface="+mj-lt"/>
              </a:rPr>
              <a:t>Trong vườn ươm có 456 cây giống. Người ta lấy đi 148 cây giống để trồng rừng. Hỏi trong vườn ươm còn lại bao nhiêu cây</a:t>
            </a:r>
            <a:r>
              <a:rPr lang="en-US" sz="2800" dirty="0">
                <a:latin typeface="+mj-lt"/>
              </a:rPr>
              <a:t> </a:t>
            </a:r>
            <a:r>
              <a:rPr lang="vi-VN" sz="2800" dirty="0">
                <a:latin typeface="+mj-lt"/>
              </a:rPr>
              <a:t>giống?</a:t>
            </a:r>
            <a:br>
              <a:rPr lang="vi-VN" sz="2800" dirty="0">
                <a:latin typeface="+mj-lt"/>
              </a:rPr>
            </a:br>
            <a:br>
              <a:rPr lang="vi-VN" sz="2800" dirty="0">
                <a:latin typeface="+mj-lt"/>
              </a:rPr>
            </a:b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323"/>
                                        </p:tgtEl>
                                        <p:attrNameLst>
                                          <p:attrName>style.visibility</p:attrName>
                                        </p:attrNameLst>
                                      </p:cBhvr>
                                      <p:to>
                                        <p:strVal val="visible"/>
                                      </p:to>
                                    </p:set>
                                    <p:animEffect transition="in" filter="fade">
                                      <p:cBhvr>
                                        <p:cTn id="17" dur="500"/>
                                        <p:tgtEl>
                                          <p:spTgt spid="33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25">
                                            <p:txEl>
                                              <p:pRg st="0" end="0"/>
                                            </p:txEl>
                                          </p:spTgt>
                                        </p:tgtEl>
                                        <p:attrNameLst>
                                          <p:attrName>style.visibility</p:attrName>
                                        </p:attrNameLst>
                                      </p:cBhvr>
                                      <p:to>
                                        <p:strVal val="visible"/>
                                      </p:to>
                                    </p:set>
                                    <p:anim calcmode="lin" valueType="num">
                                      <p:cBhvr additive="base">
                                        <p:cTn id="22" dur="500" fill="hold"/>
                                        <p:tgtEl>
                                          <p:spTgt spid="33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25">
                                            <p:txEl>
                                              <p:pRg st="1" end="1"/>
                                            </p:txEl>
                                          </p:spTgt>
                                        </p:tgtEl>
                                        <p:attrNameLst>
                                          <p:attrName>style.visibility</p:attrName>
                                        </p:attrNameLst>
                                      </p:cBhvr>
                                      <p:to>
                                        <p:strVal val="visible"/>
                                      </p:to>
                                    </p:set>
                                    <p:anim calcmode="lin" valueType="num">
                                      <p:cBhvr additive="base">
                                        <p:cTn id="28" dur="500" fill="hold"/>
                                        <p:tgtEl>
                                          <p:spTgt spid="332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25">
                                            <p:txEl>
                                              <p:pRg st="2" end="2"/>
                                            </p:txEl>
                                          </p:spTgt>
                                        </p:tgtEl>
                                        <p:attrNameLst>
                                          <p:attrName>style.visibility</p:attrName>
                                        </p:attrNameLst>
                                      </p:cBhvr>
                                      <p:to>
                                        <p:strVal val="visible"/>
                                      </p:to>
                                    </p:set>
                                    <p:anim calcmode="lin" valueType="num">
                                      <p:cBhvr additive="base">
                                        <p:cTn id="34" dur="500" fill="hold"/>
                                        <p:tgtEl>
                                          <p:spTgt spid="332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809</Words>
  <Application>Microsoft Office PowerPoint</Application>
  <PresentationFormat>Widescreen</PresentationFormat>
  <Paragraphs>174</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Cambria Math</vt:lpstr>
      <vt:lpstr>Arial</vt:lpstr>
      <vt:lpstr>Times New Roman</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45</cp:revision>
  <dcterms:created xsi:type="dcterms:W3CDTF">2021-06-02T01:34:28Z</dcterms:created>
  <dcterms:modified xsi:type="dcterms:W3CDTF">2025-05-06T11:43:57Z</dcterms:modified>
</cp:coreProperties>
</file>