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Dancing Script" panose="020B0604020202020204" charset="0"/>
      <p:regular r:id="rId12"/>
    </p:embeddedFont>
    <p:embeddedFont>
      <p:font typeface="Montserrat Bold" panose="020B0604020202020204" charset="0"/>
      <p:regular r:id="rId13"/>
    </p:embeddedFont>
    <p:embeddedFont>
      <p:font typeface="Montserrat Bold Italics" panose="020B0604020202020204" charset="0"/>
      <p:regular r:id="rId14"/>
    </p:embeddedFont>
    <p:embeddedFont>
      <p:font typeface="Dancing Script Bold" panose="020B0604020202020204" charset="0"/>
      <p:regular r:id="rId15"/>
    </p:embeddedFont>
    <p:embeddedFont>
      <p:font typeface="Montserrat Italics" panose="020B0604020202020204" charset="0"/>
      <p:regular r:id="rId16"/>
    </p:embeddedFont>
    <p:embeddedFont>
      <p:font typeface="Montserrat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3.sv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9.sv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3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42.sv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5399999">
            <a:off x="-981772" y="1844568"/>
            <a:ext cx="10018146" cy="6938494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 rot="-5465981">
              <a:off x="590229" y="-483196"/>
              <a:ext cx="2224551" cy="3311699"/>
            </a:xfrm>
            <a:custGeom>
              <a:avLst/>
              <a:gdLst/>
              <a:ahLst/>
              <a:cxnLst/>
              <a:rect l="l" t="t" r="r" b="b"/>
              <a:pathLst>
                <a:path w="2224551" h="3311699">
                  <a:moveTo>
                    <a:pt x="2203543" y="2180562"/>
                  </a:moveTo>
                  <a:lnTo>
                    <a:pt x="2224551" y="2409607"/>
                  </a:lnTo>
                  <a:lnTo>
                    <a:pt x="2181827" y="2650132"/>
                  </a:lnTo>
                  <a:lnTo>
                    <a:pt x="2175247" y="2992969"/>
                  </a:lnTo>
                  <a:cubicBezTo>
                    <a:pt x="2175247" y="2992969"/>
                    <a:pt x="2198692" y="3095037"/>
                    <a:pt x="2173053" y="3107247"/>
                  </a:cubicBezTo>
                  <a:cubicBezTo>
                    <a:pt x="2147414" y="3119458"/>
                    <a:pt x="1981369" y="3167080"/>
                    <a:pt x="1981369" y="3167080"/>
                  </a:cubicBezTo>
                  <a:cubicBezTo>
                    <a:pt x="1981369" y="3167080"/>
                    <a:pt x="1904208" y="3216408"/>
                    <a:pt x="1853662" y="3202735"/>
                  </a:cubicBezTo>
                  <a:cubicBezTo>
                    <a:pt x="1803115" y="3189063"/>
                    <a:pt x="1688104" y="3224962"/>
                    <a:pt x="1688104" y="3224962"/>
                  </a:cubicBezTo>
                  <a:cubicBezTo>
                    <a:pt x="1688104" y="3224962"/>
                    <a:pt x="1636826" y="3249382"/>
                    <a:pt x="1586523" y="3223012"/>
                  </a:cubicBezTo>
                  <a:cubicBezTo>
                    <a:pt x="1586523" y="3223012"/>
                    <a:pt x="1447093" y="3207633"/>
                    <a:pt x="1395814" y="3232054"/>
                  </a:cubicBezTo>
                  <a:cubicBezTo>
                    <a:pt x="1395814" y="3232054"/>
                    <a:pt x="1369688" y="3269659"/>
                    <a:pt x="1205106" y="3241095"/>
                  </a:cubicBezTo>
                  <a:lnTo>
                    <a:pt x="1027095" y="3250381"/>
                  </a:lnTo>
                  <a:cubicBezTo>
                    <a:pt x="1027095" y="3250381"/>
                    <a:pt x="951396" y="3223523"/>
                    <a:pt x="900362" y="3235246"/>
                  </a:cubicBezTo>
                  <a:lnTo>
                    <a:pt x="645921" y="3255766"/>
                  </a:lnTo>
                  <a:lnTo>
                    <a:pt x="505272" y="3303876"/>
                  </a:lnTo>
                  <a:lnTo>
                    <a:pt x="352900" y="3300951"/>
                  </a:lnTo>
                  <a:lnTo>
                    <a:pt x="251075" y="3311699"/>
                  </a:lnTo>
                  <a:cubicBezTo>
                    <a:pt x="251075" y="3311699"/>
                    <a:pt x="188074" y="3285085"/>
                    <a:pt x="164629" y="3183016"/>
                  </a:cubicBezTo>
                  <a:cubicBezTo>
                    <a:pt x="164629" y="3183016"/>
                    <a:pt x="165848" y="3119528"/>
                    <a:pt x="128730" y="3068006"/>
                  </a:cubicBezTo>
                  <a:cubicBezTo>
                    <a:pt x="91611" y="3016484"/>
                    <a:pt x="17619" y="2900742"/>
                    <a:pt x="31536" y="2837498"/>
                  </a:cubicBezTo>
                  <a:cubicBezTo>
                    <a:pt x="31536" y="2837498"/>
                    <a:pt x="47158" y="2685370"/>
                    <a:pt x="73041" y="2660462"/>
                  </a:cubicBezTo>
                  <a:cubicBezTo>
                    <a:pt x="73041" y="2660462"/>
                    <a:pt x="87688" y="2559124"/>
                    <a:pt x="88176" y="2533729"/>
                  </a:cubicBezTo>
                  <a:cubicBezTo>
                    <a:pt x="88663" y="2508334"/>
                    <a:pt x="77184" y="2444602"/>
                    <a:pt x="77184" y="2444602"/>
                  </a:cubicBezTo>
                  <a:cubicBezTo>
                    <a:pt x="77184" y="2444602"/>
                    <a:pt x="53251" y="2367928"/>
                    <a:pt x="66680" y="2330079"/>
                  </a:cubicBezTo>
                  <a:cubicBezTo>
                    <a:pt x="80109" y="2292230"/>
                    <a:pt x="80597" y="2266834"/>
                    <a:pt x="69361" y="2190405"/>
                  </a:cubicBezTo>
                  <a:cubicBezTo>
                    <a:pt x="69361" y="2190405"/>
                    <a:pt x="44454" y="2164522"/>
                    <a:pt x="47866" y="1986755"/>
                  </a:cubicBezTo>
                  <a:cubicBezTo>
                    <a:pt x="47866" y="1986755"/>
                    <a:pt x="0" y="1833408"/>
                    <a:pt x="52253" y="1758197"/>
                  </a:cubicBezTo>
                  <a:cubicBezTo>
                    <a:pt x="52253" y="1758197"/>
                    <a:pt x="90834" y="1733533"/>
                    <a:pt x="82280" y="1517429"/>
                  </a:cubicBezTo>
                  <a:cubicBezTo>
                    <a:pt x="82280" y="1517429"/>
                    <a:pt x="72507" y="1364813"/>
                    <a:pt x="85692" y="1339661"/>
                  </a:cubicBezTo>
                  <a:lnTo>
                    <a:pt x="53449" y="1034186"/>
                  </a:lnTo>
                  <a:cubicBezTo>
                    <a:pt x="53449" y="1034186"/>
                    <a:pt x="72727" y="691593"/>
                    <a:pt x="86400" y="641046"/>
                  </a:cubicBezTo>
                  <a:cubicBezTo>
                    <a:pt x="100072" y="590499"/>
                    <a:pt x="142065" y="388068"/>
                    <a:pt x="117157" y="362185"/>
                  </a:cubicBezTo>
                  <a:cubicBezTo>
                    <a:pt x="92249" y="336302"/>
                    <a:pt x="95174" y="183931"/>
                    <a:pt x="108359" y="158779"/>
                  </a:cubicBezTo>
                  <a:cubicBezTo>
                    <a:pt x="121545" y="133627"/>
                    <a:pt x="223857" y="97484"/>
                    <a:pt x="274891" y="85762"/>
                  </a:cubicBezTo>
                  <a:cubicBezTo>
                    <a:pt x="325926" y="74039"/>
                    <a:pt x="465600" y="76720"/>
                    <a:pt x="490995" y="77207"/>
                  </a:cubicBezTo>
                  <a:cubicBezTo>
                    <a:pt x="516391" y="77695"/>
                    <a:pt x="555215" y="40333"/>
                    <a:pt x="555215" y="40333"/>
                  </a:cubicBezTo>
                  <a:lnTo>
                    <a:pt x="707099" y="68653"/>
                  </a:lnTo>
                  <a:cubicBezTo>
                    <a:pt x="707099" y="68653"/>
                    <a:pt x="834076" y="71091"/>
                    <a:pt x="872657" y="46427"/>
                  </a:cubicBezTo>
                  <a:cubicBezTo>
                    <a:pt x="911237" y="21762"/>
                    <a:pt x="1063121" y="50083"/>
                    <a:pt x="1063121" y="50083"/>
                  </a:cubicBezTo>
                  <a:cubicBezTo>
                    <a:pt x="1063121" y="50083"/>
                    <a:pt x="1190585" y="27125"/>
                    <a:pt x="1228435" y="40554"/>
                  </a:cubicBezTo>
                  <a:cubicBezTo>
                    <a:pt x="1266284" y="53982"/>
                    <a:pt x="1329529" y="67899"/>
                    <a:pt x="1367622" y="68630"/>
                  </a:cubicBezTo>
                  <a:cubicBezTo>
                    <a:pt x="1405715" y="69361"/>
                    <a:pt x="1596667" y="47622"/>
                    <a:pt x="1596667" y="47622"/>
                  </a:cubicBezTo>
                  <a:lnTo>
                    <a:pt x="1698736" y="24177"/>
                  </a:lnTo>
                  <a:cubicBezTo>
                    <a:pt x="1698736" y="24177"/>
                    <a:pt x="1762711" y="0"/>
                    <a:pt x="1876747" y="14891"/>
                  </a:cubicBezTo>
                  <a:cubicBezTo>
                    <a:pt x="1990782" y="29783"/>
                    <a:pt x="1991026" y="17085"/>
                    <a:pt x="1991026" y="17085"/>
                  </a:cubicBezTo>
                  <a:lnTo>
                    <a:pt x="2076009" y="221954"/>
                  </a:lnTo>
                  <a:cubicBezTo>
                    <a:pt x="2076009" y="221954"/>
                    <a:pt x="2188338" y="325729"/>
                    <a:pt x="2185170" y="490798"/>
                  </a:cubicBezTo>
                  <a:lnTo>
                    <a:pt x="2144640" y="617043"/>
                  </a:lnTo>
                  <a:cubicBezTo>
                    <a:pt x="2144640" y="617043"/>
                    <a:pt x="2118269" y="667347"/>
                    <a:pt x="2129261" y="756474"/>
                  </a:cubicBezTo>
                  <a:cubicBezTo>
                    <a:pt x="2140252" y="845601"/>
                    <a:pt x="2164185" y="922275"/>
                    <a:pt x="2164185" y="922275"/>
                  </a:cubicBezTo>
                  <a:cubicBezTo>
                    <a:pt x="2164185" y="922275"/>
                    <a:pt x="2137084" y="1010671"/>
                    <a:pt x="2161260" y="1074647"/>
                  </a:cubicBezTo>
                  <a:lnTo>
                    <a:pt x="2172983" y="1125681"/>
                  </a:lnTo>
                  <a:lnTo>
                    <a:pt x="2172496" y="1151076"/>
                  </a:lnTo>
                  <a:cubicBezTo>
                    <a:pt x="2172496" y="1151076"/>
                    <a:pt x="2197160" y="1189657"/>
                    <a:pt x="2171277" y="1214565"/>
                  </a:cubicBezTo>
                  <a:cubicBezTo>
                    <a:pt x="2171277" y="1214565"/>
                    <a:pt x="2196185" y="1240448"/>
                    <a:pt x="2182756" y="1278297"/>
                  </a:cubicBezTo>
                  <a:cubicBezTo>
                    <a:pt x="2182756" y="1278297"/>
                    <a:pt x="2206689" y="1354970"/>
                    <a:pt x="2206689" y="1354970"/>
                  </a:cubicBezTo>
                  <a:cubicBezTo>
                    <a:pt x="2206689" y="1354970"/>
                    <a:pt x="2204983" y="1443854"/>
                    <a:pt x="2204983" y="1443854"/>
                  </a:cubicBezTo>
                  <a:lnTo>
                    <a:pt x="2177881" y="1532250"/>
                  </a:lnTo>
                  <a:lnTo>
                    <a:pt x="2173250" y="1773506"/>
                  </a:lnTo>
                  <a:lnTo>
                    <a:pt x="2183510" y="1900726"/>
                  </a:lnTo>
                  <a:lnTo>
                    <a:pt x="2157140" y="1951029"/>
                  </a:lnTo>
                  <a:lnTo>
                    <a:pt x="2181073" y="2027703"/>
                  </a:lnTo>
                  <a:lnTo>
                    <a:pt x="2203543" y="2180562"/>
                  </a:lnTo>
                  <a:close/>
                </a:path>
              </a:pathLst>
            </a:custGeom>
            <a:blipFill>
              <a:blip r:embed="rId3"/>
              <a:stretch>
                <a:fillRect t="-5068" r="-819" b="-519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14048">
            <a:off x="8841178" y="2862217"/>
            <a:ext cx="7806541" cy="5017022"/>
          </a:xfrm>
          <a:custGeom>
            <a:avLst/>
            <a:gdLst/>
            <a:ahLst/>
            <a:cxnLst/>
            <a:rect l="l" t="t" r="r" b="b"/>
            <a:pathLst>
              <a:path w="7806541" h="5017022">
                <a:moveTo>
                  <a:pt x="0" y="0"/>
                </a:moveTo>
                <a:lnTo>
                  <a:pt x="7806541" y="0"/>
                </a:lnTo>
                <a:lnTo>
                  <a:pt x="7806541" y="5017022"/>
                </a:lnTo>
                <a:lnTo>
                  <a:pt x="0" y="50170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772351">
            <a:off x="15490976" y="5237168"/>
            <a:ext cx="2333924" cy="2582814"/>
          </a:xfrm>
          <a:custGeom>
            <a:avLst/>
            <a:gdLst/>
            <a:ahLst/>
            <a:cxnLst/>
            <a:rect l="l" t="t" r="r" b="b"/>
            <a:pathLst>
              <a:path w="2333924" h="2582814">
                <a:moveTo>
                  <a:pt x="0" y="0"/>
                </a:moveTo>
                <a:lnTo>
                  <a:pt x="2333924" y="0"/>
                </a:lnTo>
                <a:lnTo>
                  <a:pt x="2333924" y="2582814"/>
                </a:lnTo>
                <a:lnTo>
                  <a:pt x="0" y="25828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12160">
            <a:off x="9552175" y="3396278"/>
            <a:ext cx="6384547" cy="1945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7"/>
              </a:lnSpc>
            </a:pPr>
            <a:r>
              <a:rPr lang="en-US" sz="6854" spc="-390">
                <a:solidFill>
                  <a:srgbClr val="272727"/>
                </a:solidFill>
                <a:latin typeface="Dancing Script"/>
              </a:rPr>
              <a:t>Bài 2</a:t>
            </a:r>
          </a:p>
          <a:p>
            <a:pPr algn="ctr">
              <a:lnSpc>
                <a:spcPts val="8147"/>
              </a:lnSpc>
            </a:pPr>
            <a:r>
              <a:rPr lang="en-US" sz="8313" spc="-473">
                <a:solidFill>
                  <a:srgbClr val="457D58"/>
                </a:solidFill>
                <a:latin typeface="Dancing Script"/>
              </a:rPr>
              <a:t>Họa tiết Trang trí</a:t>
            </a:r>
          </a:p>
        </p:txBody>
      </p:sp>
      <p:sp>
        <p:nvSpPr>
          <p:cNvPr id="9" name="TextBox 9"/>
          <p:cNvSpPr txBox="1"/>
          <p:nvPr/>
        </p:nvSpPr>
        <p:spPr>
          <a:xfrm rot="-33196">
            <a:off x="9677162" y="5190755"/>
            <a:ext cx="5952357" cy="999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3"/>
              </a:lnSpc>
            </a:pPr>
            <a:r>
              <a:rPr lang="en-US" sz="5641" spc="-321">
                <a:solidFill>
                  <a:srgbClr val="457D58"/>
                </a:solidFill>
                <a:latin typeface="Dancing Script Bold"/>
              </a:rPr>
              <a:t>từ hình cắt giấy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969837" y="1577779"/>
            <a:ext cx="7549224" cy="1268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42"/>
              </a:lnSpc>
              <a:spcBef>
                <a:spcPct val="0"/>
              </a:spcBef>
            </a:pPr>
            <a:r>
              <a:rPr lang="en-US" sz="3673" spc="-209">
                <a:solidFill>
                  <a:srgbClr val="272727"/>
                </a:solidFill>
                <a:latin typeface="Montserrat Bold Italics"/>
              </a:rPr>
              <a:t>CHỦ ĐỀ:</a:t>
            </a:r>
          </a:p>
          <a:p>
            <a:pPr algn="ctr">
              <a:lnSpc>
                <a:spcPts val="5142"/>
              </a:lnSpc>
              <a:spcBef>
                <a:spcPct val="0"/>
              </a:spcBef>
            </a:pPr>
            <a:r>
              <a:rPr lang="en-US" sz="3673" spc="-209">
                <a:solidFill>
                  <a:srgbClr val="272727"/>
                </a:solidFill>
                <a:latin typeface="Montserrat Bold Italics"/>
              </a:rPr>
              <a:t>GIA ĐÌNH VÀ ĐỒ VẬT THÂN QUEN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904285" y="6688576"/>
            <a:ext cx="8098963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22"/>
              </a:lnSpc>
              <a:spcBef>
                <a:spcPct val="0"/>
              </a:spcBef>
            </a:pPr>
            <a:r>
              <a:rPr lang="en-US" sz="2873" spc="-163" dirty="0">
                <a:solidFill>
                  <a:srgbClr val="272727"/>
                </a:solidFill>
                <a:latin typeface="Montserrat Bold Italics"/>
              </a:rPr>
              <a:t>2 </a:t>
            </a:r>
            <a:r>
              <a:rPr lang="en-US" sz="2873" spc="-163" dirty="0" smtClean="0">
                <a:solidFill>
                  <a:srgbClr val="272727"/>
                </a:solidFill>
                <a:latin typeface="Montserrat Bold Italics"/>
              </a:rPr>
              <a:t>TIẾT</a:t>
            </a:r>
          </a:p>
          <a:p>
            <a:pPr algn="ctr">
              <a:lnSpc>
                <a:spcPts val="4022"/>
              </a:lnSpc>
              <a:spcBef>
                <a:spcPct val="0"/>
              </a:spcBef>
            </a:pPr>
            <a:r>
              <a:rPr lang="en-US" sz="2873" spc="-163" dirty="0" err="1" smtClean="0">
                <a:solidFill>
                  <a:schemeClr val="bg1"/>
                </a:solidFill>
                <a:latin typeface="Montserrat Bold Italics"/>
              </a:rPr>
              <a:t>Giáo</a:t>
            </a:r>
            <a:r>
              <a:rPr lang="en-US" sz="2873" spc="-163" dirty="0" smtClean="0">
                <a:solidFill>
                  <a:schemeClr val="bg1"/>
                </a:solidFill>
                <a:latin typeface="Montserrat Bold Italics"/>
              </a:rPr>
              <a:t> </a:t>
            </a:r>
            <a:r>
              <a:rPr lang="en-US" sz="2873" spc="-163" dirty="0" err="1" smtClean="0">
                <a:solidFill>
                  <a:schemeClr val="bg1"/>
                </a:solidFill>
                <a:latin typeface="Montserrat Bold Italics"/>
              </a:rPr>
              <a:t>viên</a:t>
            </a:r>
            <a:r>
              <a:rPr lang="en-US" sz="2873" spc="-163" dirty="0" smtClean="0">
                <a:solidFill>
                  <a:schemeClr val="bg1"/>
                </a:solidFill>
                <a:latin typeface="Montserrat Bold Italics"/>
              </a:rPr>
              <a:t>: </a:t>
            </a:r>
            <a:r>
              <a:rPr lang="en-US" sz="2873" spc="-163" dirty="0" err="1" smtClean="0">
                <a:solidFill>
                  <a:schemeClr val="bg1"/>
                </a:solidFill>
                <a:latin typeface="Montserrat Bold Italics"/>
              </a:rPr>
              <a:t>Lê</a:t>
            </a:r>
            <a:r>
              <a:rPr lang="en-US" sz="2873" spc="-163" dirty="0" smtClean="0">
                <a:solidFill>
                  <a:schemeClr val="bg1"/>
                </a:solidFill>
                <a:latin typeface="Montserrat Bold Italics"/>
              </a:rPr>
              <a:t> </a:t>
            </a:r>
            <a:r>
              <a:rPr lang="en-US" sz="2873" spc="-163" dirty="0" err="1" smtClean="0">
                <a:solidFill>
                  <a:schemeClr val="bg1"/>
                </a:solidFill>
                <a:latin typeface="Montserrat Bold Italics"/>
              </a:rPr>
              <a:t>Thị</a:t>
            </a:r>
            <a:r>
              <a:rPr lang="en-US" sz="2873" spc="-163" dirty="0" smtClean="0">
                <a:solidFill>
                  <a:schemeClr val="bg1"/>
                </a:solidFill>
                <a:latin typeface="Montserrat Bold Italics"/>
              </a:rPr>
              <a:t> </a:t>
            </a:r>
            <a:r>
              <a:rPr lang="en-US" sz="2873" spc="-163" dirty="0" err="1" smtClean="0">
                <a:solidFill>
                  <a:schemeClr val="bg1"/>
                </a:solidFill>
                <a:latin typeface="Montserrat Bold Italics"/>
              </a:rPr>
              <a:t>Ánh</a:t>
            </a:r>
            <a:r>
              <a:rPr lang="en-US" sz="2873" spc="-163" dirty="0" smtClean="0">
                <a:solidFill>
                  <a:schemeClr val="bg1"/>
                </a:solidFill>
                <a:latin typeface="Montserrat Bold Italics"/>
              </a:rPr>
              <a:t> </a:t>
            </a:r>
            <a:r>
              <a:rPr lang="en-US" sz="2873" spc="-163" dirty="0" err="1" smtClean="0">
                <a:solidFill>
                  <a:schemeClr val="bg1"/>
                </a:solidFill>
                <a:latin typeface="Montserrat Bold Italics"/>
              </a:rPr>
              <a:t>Hiền</a:t>
            </a:r>
            <a:endParaRPr lang="en-US" sz="2873" spc="-163" dirty="0">
              <a:solidFill>
                <a:schemeClr val="bg1"/>
              </a:solidFill>
              <a:latin typeface="Montserrat Bold Itali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949946" y="3277320"/>
            <a:ext cx="8388109" cy="1280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47"/>
              </a:lnSpc>
              <a:spcBef>
                <a:spcPct val="0"/>
              </a:spcBef>
            </a:pPr>
            <a:r>
              <a:rPr lang="en-US" sz="7534" spc="-429">
                <a:solidFill>
                  <a:srgbClr val="272727"/>
                </a:solidFill>
                <a:latin typeface="Dancing Script"/>
              </a:rPr>
              <a:t>Củng cố, Dặn dò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471884" y="4882656"/>
            <a:ext cx="7344233" cy="1184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8"/>
              </a:lnSpc>
            </a:pPr>
            <a:r>
              <a:rPr lang="en-US" sz="3462" spc="207">
                <a:solidFill>
                  <a:srgbClr val="272727"/>
                </a:solidFill>
                <a:latin typeface="Montserrat"/>
              </a:rPr>
              <a:t>Nhắc HS nội dung hoạt động và vật liệu cho bài học sau.</a:t>
            </a:r>
          </a:p>
        </p:txBody>
      </p:sp>
      <p:sp>
        <p:nvSpPr>
          <p:cNvPr id="5" name="Freeform 5"/>
          <p:cNvSpPr/>
          <p:nvPr/>
        </p:nvSpPr>
        <p:spPr>
          <a:xfrm rot="-3644006">
            <a:off x="16626116" y="6923487"/>
            <a:ext cx="3613666" cy="5517048"/>
          </a:xfrm>
          <a:custGeom>
            <a:avLst/>
            <a:gdLst/>
            <a:ahLst/>
            <a:cxnLst/>
            <a:rect l="l" t="t" r="r" b="b"/>
            <a:pathLst>
              <a:path w="3613666" h="5517048">
                <a:moveTo>
                  <a:pt x="0" y="0"/>
                </a:moveTo>
                <a:lnTo>
                  <a:pt x="3613666" y="0"/>
                </a:lnTo>
                <a:lnTo>
                  <a:pt x="3613666" y="5517048"/>
                </a:lnTo>
                <a:lnTo>
                  <a:pt x="0" y="55170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794809">
            <a:off x="-1591592" y="-1571446"/>
            <a:ext cx="3183184" cy="4859822"/>
          </a:xfrm>
          <a:custGeom>
            <a:avLst/>
            <a:gdLst/>
            <a:ahLst/>
            <a:cxnLst/>
            <a:rect l="l" t="t" r="r" b="b"/>
            <a:pathLst>
              <a:path w="3183184" h="4859822">
                <a:moveTo>
                  <a:pt x="0" y="0"/>
                </a:moveTo>
                <a:lnTo>
                  <a:pt x="3183184" y="0"/>
                </a:lnTo>
                <a:lnTo>
                  <a:pt x="3183184" y="4859822"/>
                </a:lnTo>
                <a:lnTo>
                  <a:pt x="0" y="4859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331097">
            <a:off x="1173271" y="1456896"/>
            <a:ext cx="11302659" cy="8305899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899"/>
                </a:lnTo>
                <a:lnTo>
                  <a:pt x="0" y="83058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-262989">
            <a:off x="1519859" y="2592423"/>
            <a:ext cx="9621094" cy="1135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01"/>
              </a:lnSpc>
            </a:pPr>
            <a:r>
              <a:rPr lang="en-US" sz="7700" spc="-438">
                <a:solidFill>
                  <a:srgbClr val="272727"/>
                </a:solidFill>
                <a:latin typeface="Dancing Script"/>
              </a:rPr>
              <a:t>Hoạt động Khám phá</a:t>
            </a:r>
          </a:p>
        </p:txBody>
      </p:sp>
      <p:grpSp>
        <p:nvGrpSpPr>
          <p:cNvPr id="5" name="Group 5"/>
          <p:cNvGrpSpPr/>
          <p:nvPr/>
        </p:nvGrpSpPr>
        <p:grpSpPr>
          <a:xfrm rot="244483">
            <a:off x="10727118" y="2861421"/>
            <a:ext cx="7047243" cy="5496849"/>
            <a:chOff x="0" y="0"/>
            <a:chExt cx="9396323" cy="73291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396323" cy="7329132"/>
            </a:xfrm>
            <a:custGeom>
              <a:avLst/>
              <a:gdLst/>
              <a:ahLst/>
              <a:cxnLst/>
              <a:rect l="l" t="t" r="r" b="b"/>
              <a:pathLst>
                <a:path w="9396323" h="7329132">
                  <a:moveTo>
                    <a:pt x="0" y="0"/>
                  </a:moveTo>
                  <a:lnTo>
                    <a:pt x="9396323" y="0"/>
                  </a:lnTo>
                  <a:lnTo>
                    <a:pt x="9396323" y="7329132"/>
                  </a:lnTo>
                  <a:lnTo>
                    <a:pt x="0" y="73291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363711" y="384665"/>
              <a:ext cx="8723098" cy="6616545"/>
            </a:xfrm>
            <a:custGeom>
              <a:avLst/>
              <a:gdLst/>
              <a:ahLst/>
              <a:cxnLst/>
              <a:rect l="l" t="t" r="r" b="b"/>
              <a:pathLst>
                <a:path w="8723098" h="6616545">
                  <a:moveTo>
                    <a:pt x="0" y="0"/>
                  </a:moveTo>
                  <a:lnTo>
                    <a:pt x="8723098" y="0"/>
                  </a:lnTo>
                  <a:lnTo>
                    <a:pt x="8723098" y="6616545"/>
                  </a:lnTo>
                  <a:lnTo>
                    <a:pt x="0" y="6616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6972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-329322">
            <a:off x="2771678" y="1663740"/>
            <a:ext cx="7315200" cy="605790"/>
          </a:xfrm>
          <a:custGeom>
            <a:avLst/>
            <a:gdLst/>
            <a:ahLst/>
            <a:cxnLst/>
            <a:rect l="l" t="t" r="r" b="b"/>
            <a:pathLst>
              <a:path w="7315200" h="605790">
                <a:moveTo>
                  <a:pt x="0" y="0"/>
                </a:moveTo>
                <a:lnTo>
                  <a:pt x="7315200" y="0"/>
                </a:lnTo>
                <a:lnTo>
                  <a:pt x="7315200" y="605790"/>
                </a:lnTo>
                <a:lnTo>
                  <a:pt x="0" y="6057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-315639">
            <a:off x="3210509" y="3983552"/>
            <a:ext cx="6742917" cy="3489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6"/>
              </a:lnSpc>
            </a:pPr>
            <a:r>
              <a:rPr lang="en-US" sz="2468" spc="148">
                <a:solidFill>
                  <a:srgbClr val="272727"/>
                </a:solidFill>
                <a:latin typeface="Montserrat Bold"/>
              </a:rPr>
              <a:t>Khám phá các hoạ tiết trang trí từ hình cắt giấy.</a:t>
            </a:r>
          </a:p>
          <a:p>
            <a:pPr>
              <a:lnSpc>
                <a:spcPts val="3456"/>
              </a:lnSpc>
            </a:pPr>
            <a:r>
              <a:rPr lang="en-US" sz="2468" spc="148">
                <a:solidFill>
                  <a:srgbClr val="272727"/>
                </a:solidFill>
                <a:latin typeface="Montserrat"/>
              </a:rPr>
              <a:t>+ Các hoạ tiết có trong hình.</a:t>
            </a:r>
          </a:p>
          <a:p>
            <a:pPr>
              <a:lnSpc>
                <a:spcPts val="3456"/>
              </a:lnSpc>
            </a:pPr>
            <a:r>
              <a:rPr lang="en-US" sz="2468" spc="148">
                <a:solidFill>
                  <a:srgbClr val="272727"/>
                </a:solidFill>
                <a:latin typeface="Montserrat"/>
              </a:rPr>
              <a:t>+ Điểm giống nhau và khác nhau của các hoạ tiết.</a:t>
            </a:r>
          </a:p>
          <a:p>
            <a:pPr>
              <a:lnSpc>
                <a:spcPts val="3456"/>
              </a:lnSpc>
            </a:pPr>
            <a:r>
              <a:rPr lang="en-US" sz="2468" spc="148">
                <a:solidFill>
                  <a:srgbClr val="272727"/>
                </a:solidFill>
                <a:latin typeface="Montserrat"/>
              </a:rPr>
              <a:t>+ Cách tạo hoạ tiết trang trí từ hình cắt giấy và khoảng trống còn lại của hình cắt.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682947" y="4766921"/>
            <a:ext cx="6092593" cy="4714144"/>
            <a:chOff x="0" y="0"/>
            <a:chExt cx="8123457" cy="6285525"/>
          </a:xfrm>
        </p:grpSpPr>
        <p:sp>
          <p:nvSpPr>
            <p:cNvPr id="4" name="Freeform 4"/>
            <p:cNvSpPr/>
            <p:nvPr/>
          </p:nvSpPr>
          <p:spPr>
            <a:xfrm rot="-10800000">
              <a:off x="0" y="0"/>
              <a:ext cx="8123457" cy="6285525"/>
            </a:xfrm>
            <a:custGeom>
              <a:avLst/>
              <a:gdLst/>
              <a:ahLst/>
              <a:cxnLst/>
              <a:rect l="l" t="t" r="r" b="b"/>
              <a:pathLst>
                <a:path w="8123457" h="6285525">
                  <a:moveTo>
                    <a:pt x="0" y="0"/>
                  </a:moveTo>
                  <a:lnTo>
                    <a:pt x="8123457" y="0"/>
                  </a:lnTo>
                  <a:lnTo>
                    <a:pt x="8123457" y="6285525"/>
                  </a:lnTo>
                  <a:lnTo>
                    <a:pt x="0" y="62855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72809" y="378875"/>
              <a:ext cx="7384848" cy="5531034"/>
            </a:xfrm>
            <a:custGeom>
              <a:avLst/>
              <a:gdLst/>
              <a:ahLst/>
              <a:cxnLst/>
              <a:rect l="l" t="t" r="r" b="b"/>
              <a:pathLst>
                <a:path w="7384848" h="5531034">
                  <a:moveTo>
                    <a:pt x="0" y="0"/>
                  </a:moveTo>
                  <a:lnTo>
                    <a:pt x="7384848" y="0"/>
                  </a:lnTo>
                  <a:lnTo>
                    <a:pt x="7384848" y="5531034"/>
                  </a:lnTo>
                  <a:lnTo>
                    <a:pt x="0" y="5531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6815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533400" y="6362700"/>
            <a:ext cx="6267119" cy="3658431"/>
          </a:xfrm>
          <a:custGeom>
            <a:avLst/>
            <a:gdLst/>
            <a:ahLst/>
            <a:cxnLst/>
            <a:rect l="l" t="t" r="r" b="b"/>
            <a:pathLst>
              <a:path w="6267119" h="3658431">
                <a:moveTo>
                  <a:pt x="0" y="0"/>
                </a:moveTo>
                <a:lnTo>
                  <a:pt x="6267119" y="0"/>
                </a:lnTo>
                <a:lnTo>
                  <a:pt x="6267119" y="3658431"/>
                </a:lnTo>
                <a:lnTo>
                  <a:pt x="0" y="36584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049000" y="3184283"/>
            <a:ext cx="5326935" cy="383328"/>
          </a:xfrm>
          <a:custGeom>
            <a:avLst/>
            <a:gdLst/>
            <a:ahLst/>
            <a:cxnLst/>
            <a:rect l="l" t="t" r="r" b="b"/>
            <a:pathLst>
              <a:path w="5326935" h="383328">
                <a:moveTo>
                  <a:pt x="0" y="0"/>
                </a:moveTo>
                <a:lnTo>
                  <a:pt x="5326936" y="0"/>
                </a:lnTo>
                <a:lnTo>
                  <a:pt x="5326936" y="383328"/>
                </a:lnTo>
                <a:lnTo>
                  <a:pt x="0" y="3833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832612" y="3706396"/>
            <a:ext cx="11942927" cy="872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6771"/>
              </a:lnSpc>
            </a:pPr>
            <a:r>
              <a:rPr lang="en-US" sz="5992" spc="-17">
                <a:solidFill>
                  <a:srgbClr val="F2ECE5"/>
                </a:solidFill>
                <a:latin typeface="Dancing Script"/>
              </a:rPr>
              <a:t>Cách tạo hoạ tiết trang trí từ hình cắt giấy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54633" y="1257300"/>
            <a:ext cx="10320906" cy="1571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300"/>
              </a:lnSpc>
            </a:pPr>
            <a:r>
              <a:rPr lang="en-US" sz="4500" dirty="0" smtClean="0">
                <a:solidFill>
                  <a:srgbClr val="F2ECE5"/>
                </a:solidFill>
                <a:latin typeface="Montserrat Bold"/>
              </a:rPr>
              <a:t>HOẠT ĐỘNG</a:t>
            </a:r>
          </a:p>
          <a:p>
            <a:pPr algn="r">
              <a:lnSpc>
                <a:spcPts val="6300"/>
              </a:lnSpc>
            </a:pPr>
            <a:r>
              <a:rPr lang="en-US" sz="4500" dirty="0" smtClean="0">
                <a:solidFill>
                  <a:srgbClr val="F2ECE5"/>
                </a:solidFill>
                <a:latin typeface="Montserrat Italics"/>
              </a:rPr>
              <a:t>KIẾN TẠO KIẾN THỨC KỸ NĂNG</a:t>
            </a:r>
            <a:endParaRPr lang="en-US" sz="4500" dirty="0">
              <a:solidFill>
                <a:srgbClr val="F2ECE5"/>
              </a:solidFill>
              <a:latin typeface="Montserrat Itali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09005" y="-2346261"/>
            <a:ext cx="16912832" cy="15671945"/>
          </a:xfrm>
          <a:custGeom>
            <a:avLst/>
            <a:gdLst/>
            <a:ahLst/>
            <a:cxnLst/>
            <a:rect l="l" t="t" r="r" b="b"/>
            <a:pathLst>
              <a:path w="16912832" h="15671945">
                <a:moveTo>
                  <a:pt x="0" y="0"/>
                </a:moveTo>
                <a:lnTo>
                  <a:pt x="16912832" y="0"/>
                </a:lnTo>
                <a:lnTo>
                  <a:pt x="16912832" y="15671945"/>
                </a:lnTo>
                <a:lnTo>
                  <a:pt x="0" y="156719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2678472" y="3714351"/>
            <a:ext cx="12690401" cy="20227"/>
          </a:xfrm>
          <a:prstGeom prst="line">
            <a:avLst/>
          </a:prstGeom>
          <a:ln w="38100" cap="flat">
            <a:solidFill>
              <a:srgbClr val="457D5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743530" y="3633499"/>
            <a:ext cx="0" cy="827487"/>
          </a:xfrm>
          <a:prstGeom prst="line">
            <a:avLst/>
          </a:prstGeom>
          <a:ln w="47625" cap="flat">
            <a:solidFill>
              <a:srgbClr val="457D58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6" name="AutoShape 6"/>
          <p:cNvSpPr/>
          <p:nvPr/>
        </p:nvSpPr>
        <p:spPr>
          <a:xfrm>
            <a:off x="6944041" y="3633499"/>
            <a:ext cx="0" cy="827487"/>
          </a:xfrm>
          <a:prstGeom prst="line">
            <a:avLst/>
          </a:prstGeom>
          <a:ln w="47625" cap="flat">
            <a:solidFill>
              <a:srgbClr val="457D58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7" name="AutoShape 7"/>
          <p:cNvSpPr/>
          <p:nvPr/>
        </p:nvSpPr>
        <p:spPr>
          <a:xfrm>
            <a:off x="11144551" y="3633499"/>
            <a:ext cx="0" cy="827487"/>
          </a:xfrm>
          <a:prstGeom prst="line">
            <a:avLst/>
          </a:prstGeom>
          <a:ln w="47625" cap="flat">
            <a:solidFill>
              <a:srgbClr val="457D58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8" name="AutoShape 8"/>
          <p:cNvSpPr/>
          <p:nvPr/>
        </p:nvSpPr>
        <p:spPr>
          <a:xfrm>
            <a:off x="15345061" y="3633499"/>
            <a:ext cx="0" cy="827487"/>
          </a:xfrm>
          <a:prstGeom prst="line">
            <a:avLst/>
          </a:prstGeom>
          <a:ln w="47625" cap="flat">
            <a:solidFill>
              <a:srgbClr val="457D58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9" name="Freeform 9"/>
          <p:cNvSpPr/>
          <p:nvPr/>
        </p:nvSpPr>
        <p:spPr>
          <a:xfrm>
            <a:off x="1551663" y="5967457"/>
            <a:ext cx="2723079" cy="3701067"/>
          </a:xfrm>
          <a:custGeom>
            <a:avLst/>
            <a:gdLst/>
            <a:ahLst/>
            <a:cxnLst/>
            <a:rect l="l" t="t" r="r" b="b"/>
            <a:pathLst>
              <a:path w="2723079" h="3701067">
                <a:moveTo>
                  <a:pt x="0" y="0"/>
                </a:moveTo>
                <a:lnTo>
                  <a:pt x="2723079" y="0"/>
                </a:lnTo>
                <a:lnTo>
                  <a:pt x="2723079" y="3701067"/>
                </a:lnTo>
                <a:lnTo>
                  <a:pt x="0" y="37010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420594" b="-2620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702430" y="5951459"/>
            <a:ext cx="2729364" cy="3733063"/>
          </a:xfrm>
          <a:custGeom>
            <a:avLst/>
            <a:gdLst/>
            <a:ahLst/>
            <a:cxnLst/>
            <a:rect l="l" t="t" r="r" b="b"/>
            <a:pathLst>
              <a:path w="2729364" h="3733063">
                <a:moveTo>
                  <a:pt x="0" y="0"/>
                </a:moveTo>
                <a:lnTo>
                  <a:pt x="2729364" y="0"/>
                </a:lnTo>
                <a:lnTo>
                  <a:pt x="2729364" y="3733063"/>
                </a:lnTo>
                <a:lnTo>
                  <a:pt x="0" y="37330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1403" r="-277991" b="-1740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859482" y="5951459"/>
            <a:ext cx="2818826" cy="3733063"/>
          </a:xfrm>
          <a:custGeom>
            <a:avLst/>
            <a:gdLst/>
            <a:ahLst/>
            <a:cxnLst/>
            <a:rect l="l" t="t" r="r" b="b"/>
            <a:pathLst>
              <a:path w="2818826" h="3733063">
                <a:moveTo>
                  <a:pt x="0" y="0"/>
                </a:moveTo>
                <a:lnTo>
                  <a:pt x="2818826" y="0"/>
                </a:lnTo>
                <a:lnTo>
                  <a:pt x="2818826" y="3733063"/>
                </a:lnTo>
                <a:lnTo>
                  <a:pt x="0" y="37330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9683" r="-133228" b="-1740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105996" y="5918972"/>
            <a:ext cx="2630340" cy="3798037"/>
          </a:xfrm>
          <a:custGeom>
            <a:avLst/>
            <a:gdLst/>
            <a:ahLst/>
            <a:cxnLst/>
            <a:rect l="l" t="t" r="r" b="b"/>
            <a:pathLst>
              <a:path w="2630340" h="3798037">
                <a:moveTo>
                  <a:pt x="0" y="0"/>
                </a:moveTo>
                <a:lnTo>
                  <a:pt x="2630341" y="0"/>
                </a:lnTo>
                <a:lnTo>
                  <a:pt x="2630341" y="3798037"/>
                </a:lnTo>
                <a:lnTo>
                  <a:pt x="0" y="37980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38948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872218" y="440908"/>
            <a:ext cx="5412449" cy="639653"/>
          </a:xfrm>
          <a:custGeom>
            <a:avLst/>
            <a:gdLst/>
            <a:ahLst/>
            <a:cxnLst/>
            <a:rect l="l" t="t" r="r" b="b"/>
            <a:pathLst>
              <a:path w="5412449" h="639653">
                <a:moveTo>
                  <a:pt x="0" y="0"/>
                </a:moveTo>
                <a:lnTo>
                  <a:pt x="5412449" y="0"/>
                </a:lnTo>
                <a:lnTo>
                  <a:pt x="5412449" y="639653"/>
                </a:lnTo>
                <a:lnTo>
                  <a:pt x="0" y="6396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942519" y="1992924"/>
            <a:ext cx="11271847" cy="107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46"/>
              </a:lnSpc>
            </a:pPr>
            <a:r>
              <a:rPr lang="en-US" sz="7038" spc="-401">
                <a:solidFill>
                  <a:srgbClr val="272727"/>
                </a:solidFill>
                <a:latin typeface="Dancing Script"/>
              </a:rPr>
              <a:t>Kiến tạo Kiến thức Kỹ năng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50566" y="4876932"/>
            <a:ext cx="2325274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-102">
                <a:solidFill>
                  <a:srgbClr val="272727"/>
                </a:solidFill>
                <a:latin typeface="Montserrat Bold"/>
              </a:rPr>
              <a:t>2 tờ giấy màu ,</a:t>
            </a:r>
          </a:p>
          <a:p>
            <a:pPr marL="0" lvl="0" indent="0" algn="ctr">
              <a:lnSpc>
                <a:spcPts val="2160"/>
              </a:lnSpc>
            </a:pPr>
            <a:r>
              <a:rPr lang="en-US" sz="1800" spc="-102">
                <a:solidFill>
                  <a:srgbClr val="272727"/>
                </a:solidFill>
                <a:latin typeface="Montserrat Bold"/>
              </a:rPr>
              <a:t>tờ nhỏ bằng ½ tờ to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489432" y="4743648"/>
            <a:ext cx="2942361" cy="799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-102">
                <a:solidFill>
                  <a:srgbClr val="272727"/>
                </a:solidFill>
                <a:latin typeface="Montserrat Bold"/>
              </a:rPr>
              <a:t>Gấp đôi tờ giấy nhỏ vẽ và cắt hình trang trí</a:t>
            </a:r>
          </a:p>
          <a:p>
            <a:pPr marL="0" lvl="0" indent="0" algn="ctr">
              <a:lnSpc>
                <a:spcPts val="2160"/>
              </a:lnSpc>
            </a:pPr>
            <a:r>
              <a:rPr lang="en-US" sz="1800" spc="-102">
                <a:solidFill>
                  <a:srgbClr val="272727"/>
                </a:solidFill>
                <a:latin typeface="Montserrat Bold"/>
              </a:rPr>
              <a:t>sát mép giấy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070603" y="4743648"/>
            <a:ext cx="2396584" cy="799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60"/>
              </a:lnSpc>
            </a:pPr>
            <a:r>
              <a:rPr lang="en-US" sz="1800" spc="-102">
                <a:solidFill>
                  <a:srgbClr val="272727"/>
                </a:solidFill>
                <a:latin typeface="Montserrat Bold"/>
              </a:rPr>
              <a:t>Dán tờ giấy nhỏ đã cắt hình vào một nửa tờ giấy lớn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812088" y="4610365"/>
            <a:ext cx="3218157" cy="1066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60"/>
              </a:lnSpc>
            </a:pPr>
            <a:r>
              <a:rPr lang="en-US" sz="1800" spc="-102">
                <a:solidFill>
                  <a:srgbClr val="272727"/>
                </a:solidFill>
                <a:latin typeface="Montserrat Bold"/>
              </a:rPr>
              <a:t>Dán các hình cắt vào nửa còn lại của tờ giấy theo nguyên lý cân bằng, tương phản lặp lại để tạo họa tiết trang trí.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823594" y="1290111"/>
            <a:ext cx="4216006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 dirty="0" smtClean="0">
                <a:solidFill>
                  <a:srgbClr val="272727"/>
                </a:solidFill>
                <a:latin typeface="Montserrat Bold Italics"/>
              </a:rPr>
              <a:t>HOẠT  </a:t>
            </a:r>
            <a:r>
              <a:rPr lang="en-US" sz="4199" dirty="0">
                <a:solidFill>
                  <a:srgbClr val="272727"/>
                </a:solidFill>
                <a:latin typeface="Montserrat Bold Italics"/>
              </a:rPr>
              <a:t>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110777">
            <a:off x="7443818" y="3805291"/>
            <a:ext cx="3542189" cy="1983626"/>
          </a:xfrm>
          <a:custGeom>
            <a:avLst/>
            <a:gdLst/>
            <a:ahLst/>
            <a:cxnLst/>
            <a:rect l="l" t="t" r="r" b="b"/>
            <a:pathLst>
              <a:path w="3542189" h="1983626">
                <a:moveTo>
                  <a:pt x="0" y="0"/>
                </a:moveTo>
                <a:lnTo>
                  <a:pt x="3542190" y="0"/>
                </a:lnTo>
                <a:lnTo>
                  <a:pt x="3542190" y="1983626"/>
                </a:lnTo>
                <a:lnTo>
                  <a:pt x="0" y="1983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622637" y="7563504"/>
            <a:ext cx="2424349" cy="2340599"/>
          </a:xfrm>
          <a:custGeom>
            <a:avLst/>
            <a:gdLst/>
            <a:ahLst/>
            <a:cxnLst/>
            <a:rect l="l" t="t" r="r" b="b"/>
            <a:pathLst>
              <a:path w="2424349" h="2340599">
                <a:moveTo>
                  <a:pt x="0" y="0"/>
                </a:moveTo>
                <a:lnTo>
                  <a:pt x="2424348" y="0"/>
                </a:lnTo>
                <a:lnTo>
                  <a:pt x="2424348" y="2340598"/>
                </a:lnTo>
                <a:lnTo>
                  <a:pt x="0" y="23405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2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008405" y="2975098"/>
            <a:ext cx="8413015" cy="933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66"/>
              </a:lnSpc>
            </a:pPr>
            <a:r>
              <a:rPr lang="en-US" sz="6138" spc="-349">
                <a:solidFill>
                  <a:srgbClr val="272727"/>
                </a:solidFill>
                <a:latin typeface="Dancing Script"/>
              </a:rPr>
              <a:t>Kiến tạo Kiến thức Kỹ năng</a:t>
            </a:r>
          </a:p>
        </p:txBody>
      </p:sp>
      <p:sp>
        <p:nvSpPr>
          <p:cNvPr id="6" name="Freeform 6"/>
          <p:cNvSpPr/>
          <p:nvPr/>
        </p:nvSpPr>
        <p:spPr>
          <a:xfrm rot="-10800000">
            <a:off x="11561913" y="634499"/>
            <a:ext cx="2424349" cy="2340599"/>
          </a:xfrm>
          <a:custGeom>
            <a:avLst/>
            <a:gdLst/>
            <a:ahLst/>
            <a:cxnLst/>
            <a:rect l="l" t="t" r="r" b="b"/>
            <a:pathLst>
              <a:path w="2424349" h="2340599">
                <a:moveTo>
                  <a:pt x="0" y="0"/>
                </a:moveTo>
                <a:lnTo>
                  <a:pt x="2424349" y="0"/>
                </a:lnTo>
                <a:lnTo>
                  <a:pt x="2424349" y="2340599"/>
                </a:lnTo>
                <a:lnTo>
                  <a:pt x="0" y="23405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2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276600" y="1147086"/>
            <a:ext cx="10972800" cy="8254013"/>
          </a:xfrm>
          <a:custGeom>
            <a:avLst/>
            <a:gdLst/>
            <a:ahLst/>
            <a:cxnLst/>
            <a:rect l="l" t="t" r="r" b="b"/>
            <a:pathLst>
              <a:path w="8295491" h="8254013">
                <a:moveTo>
                  <a:pt x="0" y="0"/>
                </a:moveTo>
                <a:lnTo>
                  <a:pt x="8295491" y="0"/>
                </a:lnTo>
                <a:lnTo>
                  <a:pt x="8295491" y="8254014"/>
                </a:lnTo>
                <a:lnTo>
                  <a:pt x="0" y="82540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2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134054" y="4723816"/>
            <a:ext cx="6161719" cy="659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8"/>
              </a:lnSpc>
            </a:pPr>
            <a:r>
              <a:rPr lang="en-US" sz="5998" spc="-341">
                <a:solidFill>
                  <a:srgbClr val="272727"/>
                </a:solidFill>
                <a:latin typeface="Dancing Script Bold"/>
              </a:rPr>
              <a:t>Ghi nhớ!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962400" y="5912498"/>
            <a:ext cx="97536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9"/>
              </a:lnSpc>
            </a:pP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Kết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hợp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hình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cắt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giấy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với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khoảng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trống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còn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lại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của</a:t>
            </a:r>
            <a:endParaRPr lang="en-US" sz="2400" spc="127" dirty="0">
              <a:solidFill>
                <a:srgbClr val="272727"/>
              </a:solidFill>
              <a:latin typeface="Montserrat Bold"/>
            </a:endParaRPr>
          </a:p>
          <a:p>
            <a:pPr algn="ctr">
              <a:lnSpc>
                <a:spcPts val="2979"/>
              </a:lnSpc>
            </a:pP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hình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vừa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cắt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có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thể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tạo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được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hoạ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tiết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trang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trí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có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tính</a:t>
            </a:r>
            <a:endParaRPr lang="en-US" sz="2400" spc="127" dirty="0">
              <a:solidFill>
                <a:srgbClr val="272727"/>
              </a:solidFill>
              <a:latin typeface="Montserrat Bold"/>
            </a:endParaRPr>
          </a:p>
          <a:p>
            <a:pPr algn="ctr">
              <a:lnSpc>
                <a:spcPts val="2979"/>
              </a:lnSpc>
            </a:pP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cân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bằng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,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tương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phản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,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lặp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lại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162800" y="2411317"/>
            <a:ext cx="4648200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dirty="0">
                <a:solidFill>
                  <a:srgbClr val="272727"/>
                </a:solidFill>
                <a:latin typeface="Montserrat Bold Italics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92670" y="1421123"/>
            <a:ext cx="11302659" cy="8305899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900"/>
                </a:lnTo>
                <a:lnTo>
                  <a:pt x="0" y="83059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625531" y="4494054"/>
            <a:ext cx="9036938" cy="296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3"/>
              </a:lnSpc>
            </a:pPr>
            <a:r>
              <a:rPr lang="en-US" sz="2781" b="1" spc="166" dirty="0" err="1">
                <a:solidFill>
                  <a:srgbClr val="272727"/>
                </a:solidFill>
                <a:latin typeface="Montserrat Italics"/>
              </a:rPr>
              <a:t>Tạo</a:t>
            </a:r>
            <a:r>
              <a:rPr lang="en-US" sz="2781" b="1" spc="166" dirty="0">
                <a:solidFill>
                  <a:srgbClr val="272727"/>
                </a:solidFill>
                <a:latin typeface="Montserrat Italics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 Italics"/>
              </a:rPr>
              <a:t>hoạ</a:t>
            </a:r>
            <a:r>
              <a:rPr lang="en-US" sz="2781" b="1" spc="166" dirty="0">
                <a:solidFill>
                  <a:srgbClr val="272727"/>
                </a:solidFill>
                <a:latin typeface="Montserrat Italics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 Italics"/>
              </a:rPr>
              <a:t>tiết</a:t>
            </a:r>
            <a:r>
              <a:rPr lang="en-US" sz="2781" b="1" spc="166" dirty="0">
                <a:solidFill>
                  <a:srgbClr val="272727"/>
                </a:solidFill>
                <a:latin typeface="Montserrat Italics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 Italics"/>
              </a:rPr>
              <a:t>trang</a:t>
            </a:r>
            <a:r>
              <a:rPr lang="en-US" sz="2781" b="1" spc="166" dirty="0">
                <a:solidFill>
                  <a:srgbClr val="272727"/>
                </a:solidFill>
                <a:latin typeface="Montserrat Italics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 Italics"/>
              </a:rPr>
              <a:t>trí</a:t>
            </a:r>
            <a:r>
              <a:rPr lang="en-US" sz="2781" b="1" spc="166" dirty="0">
                <a:solidFill>
                  <a:srgbClr val="272727"/>
                </a:solidFill>
                <a:latin typeface="Montserrat Italics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 Italics"/>
              </a:rPr>
              <a:t>cân</a:t>
            </a:r>
            <a:r>
              <a:rPr lang="en-US" sz="2781" b="1" spc="166" dirty="0">
                <a:solidFill>
                  <a:srgbClr val="272727"/>
                </a:solidFill>
                <a:latin typeface="Montserrat Italics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 Italics"/>
              </a:rPr>
              <a:t>bằng</a:t>
            </a:r>
            <a:r>
              <a:rPr lang="en-US" sz="2781" b="1" spc="166" dirty="0">
                <a:solidFill>
                  <a:srgbClr val="272727"/>
                </a:solidFill>
                <a:latin typeface="Montserrat Italics"/>
              </a:rPr>
              <a:t>, </a:t>
            </a:r>
            <a:r>
              <a:rPr lang="en-US" sz="2781" b="1" spc="166" dirty="0" err="1">
                <a:solidFill>
                  <a:srgbClr val="272727"/>
                </a:solidFill>
                <a:latin typeface="Montserrat Italics"/>
              </a:rPr>
              <a:t>tương</a:t>
            </a:r>
            <a:r>
              <a:rPr lang="en-US" sz="2781" b="1" spc="166" dirty="0">
                <a:solidFill>
                  <a:srgbClr val="272727"/>
                </a:solidFill>
                <a:latin typeface="Montserrat Italics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 Italics"/>
              </a:rPr>
              <a:t>phản</a:t>
            </a:r>
            <a:r>
              <a:rPr lang="en-US" sz="2781" b="1" spc="166" dirty="0">
                <a:solidFill>
                  <a:srgbClr val="272727"/>
                </a:solidFill>
                <a:latin typeface="Montserrat Italics"/>
              </a:rPr>
              <a:t>, </a:t>
            </a:r>
            <a:r>
              <a:rPr lang="en-US" sz="2781" b="1" spc="166" dirty="0" err="1">
                <a:solidFill>
                  <a:srgbClr val="272727"/>
                </a:solidFill>
                <a:latin typeface="Montserrat Italics"/>
              </a:rPr>
              <a:t>lặp</a:t>
            </a:r>
            <a:r>
              <a:rPr lang="en-US" sz="2781" b="1" spc="166" dirty="0">
                <a:solidFill>
                  <a:srgbClr val="272727"/>
                </a:solidFill>
                <a:latin typeface="Montserrat Italics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 Italics"/>
              </a:rPr>
              <a:t>lại</a:t>
            </a:r>
            <a:r>
              <a:rPr lang="en-US" sz="2781" b="1" spc="166" dirty="0">
                <a:solidFill>
                  <a:srgbClr val="272727"/>
                </a:solidFill>
                <a:latin typeface="Montserrat Italics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 Italics"/>
              </a:rPr>
              <a:t>bằng</a:t>
            </a:r>
            <a:r>
              <a:rPr lang="en-US" sz="2781" b="1" spc="166" dirty="0">
                <a:solidFill>
                  <a:srgbClr val="272727"/>
                </a:solidFill>
                <a:latin typeface="Montserrat Italics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 Italics"/>
              </a:rPr>
              <a:t>cách</a:t>
            </a:r>
            <a:r>
              <a:rPr lang="en-US" sz="2781" b="1" spc="166" dirty="0">
                <a:solidFill>
                  <a:srgbClr val="272727"/>
                </a:solidFill>
                <a:latin typeface="Montserrat Italics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 Italics"/>
              </a:rPr>
              <a:t>cắt</a:t>
            </a:r>
            <a:r>
              <a:rPr lang="en-US" sz="2781" b="1" spc="166" dirty="0">
                <a:solidFill>
                  <a:srgbClr val="272727"/>
                </a:solidFill>
                <a:latin typeface="Montserrat Italics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 Italics"/>
              </a:rPr>
              <a:t>dán</a:t>
            </a:r>
            <a:r>
              <a:rPr lang="en-US" sz="2781" b="1" spc="166" dirty="0">
                <a:solidFill>
                  <a:srgbClr val="272727"/>
                </a:solidFill>
                <a:latin typeface="Montserrat Italics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 Italics"/>
              </a:rPr>
              <a:t>giấy</a:t>
            </a:r>
            <a:endParaRPr lang="en-US" sz="2781" b="1" spc="166" dirty="0">
              <a:solidFill>
                <a:srgbClr val="272727"/>
              </a:solidFill>
              <a:latin typeface="Montserrat Italics"/>
            </a:endParaRPr>
          </a:p>
          <a:p>
            <a:pPr algn="ctr">
              <a:lnSpc>
                <a:spcPts val="3893"/>
              </a:lnSpc>
            </a:pPr>
            <a:endParaRPr b="1"/>
          </a:p>
          <a:p>
            <a:pPr>
              <a:lnSpc>
                <a:spcPts val="3893"/>
              </a:lnSpc>
            </a:pP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+ Ý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tưởng</a:t>
            </a: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thể</a:t>
            </a: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hiện</a:t>
            </a: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sản</a:t>
            </a: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phẩm</a:t>
            </a: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của</a:t>
            </a: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cá</a:t>
            </a: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nhân</a:t>
            </a:r>
            <a:endParaRPr lang="en-US" sz="2781" b="1" spc="166" dirty="0">
              <a:solidFill>
                <a:srgbClr val="272727"/>
              </a:solidFill>
              <a:latin typeface="Montserrat"/>
            </a:endParaRPr>
          </a:p>
          <a:p>
            <a:pPr>
              <a:lnSpc>
                <a:spcPts val="3893"/>
              </a:lnSpc>
            </a:pP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 +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Giấy</a:t>
            </a: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màu</a:t>
            </a: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sẽ</a:t>
            </a: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sử</a:t>
            </a: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dụng</a:t>
            </a:r>
            <a:endParaRPr lang="en-US" sz="2781" b="1" spc="166" dirty="0">
              <a:solidFill>
                <a:srgbClr val="272727"/>
              </a:solidFill>
              <a:latin typeface="Montserrat"/>
            </a:endParaRPr>
          </a:p>
          <a:p>
            <a:pPr>
              <a:lnSpc>
                <a:spcPts val="3893"/>
              </a:lnSpc>
            </a:pP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+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Cách</a:t>
            </a: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tạo</a:t>
            </a: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hoạ</a:t>
            </a: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tiết</a:t>
            </a: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trang</a:t>
            </a: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trí</a:t>
            </a: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mình</a:t>
            </a: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lựa</a:t>
            </a: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chọn</a:t>
            </a:r>
            <a:r>
              <a:rPr lang="en-US" sz="2781" spc="166" dirty="0">
                <a:solidFill>
                  <a:srgbClr val="272727"/>
                </a:solidFill>
                <a:latin typeface="Montserrat"/>
              </a:rPr>
              <a:t>.</a:t>
            </a:r>
          </a:p>
        </p:txBody>
      </p:sp>
      <p:sp>
        <p:nvSpPr>
          <p:cNvPr id="5" name="Freeform 5"/>
          <p:cNvSpPr/>
          <p:nvPr/>
        </p:nvSpPr>
        <p:spPr>
          <a:xfrm>
            <a:off x="7296697" y="1600020"/>
            <a:ext cx="3890841" cy="763578"/>
          </a:xfrm>
          <a:custGeom>
            <a:avLst/>
            <a:gdLst/>
            <a:ahLst/>
            <a:cxnLst/>
            <a:rect l="l" t="t" r="r" b="b"/>
            <a:pathLst>
              <a:path w="3890841" h="763578">
                <a:moveTo>
                  <a:pt x="0" y="0"/>
                </a:moveTo>
                <a:lnTo>
                  <a:pt x="3890841" y="0"/>
                </a:lnTo>
                <a:lnTo>
                  <a:pt x="3890841" y="763577"/>
                </a:lnTo>
                <a:lnTo>
                  <a:pt x="0" y="7635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255141" y="3283868"/>
            <a:ext cx="5777718" cy="921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94"/>
              </a:lnSpc>
            </a:pPr>
            <a:r>
              <a:rPr lang="en-US" sz="6366" spc="-362">
                <a:solidFill>
                  <a:srgbClr val="272727"/>
                </a:solidFill>
                <a:latin typeface="Dancing Script Bold"/>
              </a:rPr>
              <a:t>Luyện tập - Sáng tạo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487268" y="2533430"/>
            <a:ext cx="4628531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 dirty="0">
                <a:solidFill>
                  <a:srgbClr val="272727"/>
                </a:solidFill>
                <a:latin typeface="Montserrat Bold Italics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6880" y="1028700"/>
            <a:ext cx="4130842" cy="5338729"/>
            <a:chOff x="0" y="0"/>
            <a:chExt cx="5507789" cy="7118305"/>
          </a:xfrm>
        </p:grpSpPr>
        <p:sp>
          <p:nvSpPr>
            <p:cNvPr id="4" name="Freeform 4"/>
            <p:cNvSpPr/>
            <p:nvPr/>
          </p:nvSpPr>
          <p:spPr>
            <a:xfrm rot="5400000">
              <a:off x="-805258" y="805258"/>
              <a:ext cx="7118305" cy="5507789"/>
            </a:xfrm>
            <a:custGeom>
              <a:avLst/>
              <a:gdLst/>
              <a:ahLst/>
              <a:cxnLst/>
              <a:rect l="l" t="t" r="r" b="b"/>
              <a:pathLst>
                <a:path w="7118305" h="5507789">
                  <a:moveTo>
                    <a:pt x="0" y="0"/>
                  </a:moveTo>
                  <a:lnTo>
                    <a:pt x="7118305" y="0"/>
                  </a:lnTo>
                  <a:lnTo>
                    <a:pt x="7118305" y="5507789"/>
                  </a:lnTo>
                  <a:lnTo>
                    <a:pt x="0" y="5507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20237" y="282805"/>
              <a:ext cx="4867315" cy="6506301"/>
            </a:xfrm>
            <a:custGeom>
              <a:avLst/>
              <a:gdLst/>
              <a:ahLst/>
              <a:cxnLst/>
              <a:rect l="l" t="t" r="r" b="b"/>
              <a:pathLst>
                <a:path w="4867315" h="6506301">
                  <a:moveTo>
                    <a:pt x="0" y="0"/>
                  </a:moveTo>
                  <a:lnTo>
                    <a:pt x="4867315" y="0"/>
                  </a:lnTo>
                  <a:lnTo>
                    <a:pt x="4867315" y="6506302"/>
                  </a:lnTo>
                  <a:lnTo>
                    <a:pt x="0" y="6506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9173" r="-275521" b="-6657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5233921" y="4574761"/>
            <a:ext cx="5021140" cy="4983334"/>
            <a:chOff x="0" y="0"/>
            <a:chExt cx="6694853" cy="66444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94853" cy="6644445"/>
            </a:xfrm>
            <a:custGeom>
              <a:avLst/>
              <a:gdLst/>
              <a:ahLst/>
              <a:cxnLst/>
              <a:rect l="l" t="t" r="r" b="b"/>
              <a:pathLst>
                <a:path w="6694853" h="6644445">
                  <a:moveTo>
                    <a:pt x="0" y="0"/>
                  </a:moveTo>
                  <a:lnTo>
                    <a:pt x="6694853" y="0"/>
                  </a:lnTo>
                  <a:lnTo>
                    <a:pt x="6694853" y="6644445"/>
                  </a:lnTo>
                  <a:lnTo>
                    <a:pt x="0" y="6644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2865" t="-4176" r="-29904" b="-7756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433668" y="485653"/>
              <a:ext cx="5784824" cy="5740396"/>
            </a:xfrm>
            <a:custGeom>
              <a:avLst/>
              <a:gdLst/>
              <a:ahLst/>
              <a:cxnLst/>
              <a:rect l="l" t="t" r="r" b="b"/>
              <a:pathLst>
                <a:path w="5784824" h="5740396">
                  <a:moveTo>
                    <a:pt x="0" y="0"/>
                  </a:moveTo>
                  <a:lnTo>
                    <a:pt x="5784824" y="0"/>
                  </a:lnTo>
                  <a:lnTo>
                    <a:pt x="5784824" y="5740396"/>
                  </a:lnTo>
                  <a:lnTo>
                    <a:pt x="0" y="5740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3294" r="-169881" b="-68445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0329441" y="3216042"/>
            <a:ext cx="6929859" cy="5361978"/>
            <a:chOff x="0" y="0"/>
            <a:chExt cx="9239812" cy="7149304"/>
          </a:xfrm>
        </p:grpSpPr>
        <p:sp>
          <p:nvSpPr>
            <p:cNvPr id="10" name="Freeform 10"/>
            <p:cNvSpPr/>
            <p:nvPr/>
          </p:nvSpPr>
          <p:spPr>
            <a:xfrm rot="-10800000">
              <a:off x="0" y="0"/>
              <a:ext cx="9239812" cy="7149304"/>
            </a:xfrm>
            <a:custGeom>
              <a:avLst/>
              <a:gdLst/>
              <a:ahLst/>
              <a:cxnLst/>
              <a:rect l="l" t="t" r="r" b="b"/>
              <a:pathLst>
                <a:path w="9239812" h="7149304">
                  <a:moveTo>
                    <a:pt x="0" y="0"/>
                  </a:moveTo>
                  <a:lnTo>
                    <a:pt x="9239812" y="0"/>
                  </a:lnTo>
                  <a:lnTo>
                    <a:pt x="9239812" y="7149304"/>
                  </a:lnTo>
                  <a:lnTo>
                    <a:pt x="0" y="7149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424542" y="418015"/>
              <a:ext cx="8391079" cy="6333142"/>
            </a:xfrm>
            <a:custGeom>
              <a:avLst/>
              <a:gdLst/>
              <a:ahLst/>
              <a:cxnLst/>
              <a:rect l="l" t="t" r="r" b="b"/>
              <a:pathLst>
                <a:path w="8391079" h="6333142">
                  <a:moveTo>
                    <a:pt x="0" y="0"/>
                  </a:moveTo>
                  <a:lnTo>
                    <a:pt x="8391079" y="0"/>
                  </a:lnTo>
                  <a:lnTo>
                    <a:pt x="8391079" y="6333142"/>
                  </a:lnTo>
                  <a:lnTo>
                    <a:pt x="0" y="63331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41815" t="-46509" r="-5055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1023211">
            <a:off x="-806854" y="7296310"/>
            <a:ext cx="5636847" cy="4523570"/>
          </a:xfrm>
          <a:custGeom>
            <a:avLst/>
            <a:gdLst/>
            <a:ahLst/>
            <a:cxnLst/>
            <a:rect l="l" t="t" r="r" b="b"/>
            <a:pathLst>
              <a:path w="5636847" h="4523570">
                <a:moveTo>
                  <a:pt x="0" y="0"/>
                </a:moveTo>
                <a:lnTo>
                  <a:pt x="5636846" y="0"/>
                </a:lnTo>
                <a:lnTo>
                  <a:pt x="5636846" y="4523570"/>
                </a:lnTo>
                <a:lnTo>
                  <a:pt x="0" y="45235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7259300" y="-365669"/>
            <a:ext cx="2590232" cy="4535767"/>
          </a:xfrm>
          <a:custGeom>
            <a:avLst/>
            <a:gdLst/>
            <a:ahLst/>
            <a:cxnLst/>
            <a:rect l="l" t="t" r="r" b="b"/>
            <a:pathLst>
              <a:path w="2590232" h="4535767">
                <a:moveTo>
                  <a:pt x="0" y="0"/>
                </a:moveTo>
                <a:lnTo>
                  <a:pt x="2590232" y="0"/>
                </a:lnTo>
                <a:lnTo>
                  <a:pt x="2590232" y="4535767"/>
                </a:lnTo>
                <a:lnTo>
                  <a:pt x="0" y="45357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990" r="-8990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9144000" y="1454227"/>
            <a:ext cx="7870822" cy="1461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1399"/>
              </a:lnSpc>
            </a:pPr>
            <a:r>
              <a:rPr lang="en-US" sz="10088" spc="-575">
                <a:solidFill>
                  <a:srgbClr val="E1D9CE"/>
                </a:solidFill>
                <a:latin typeface="Dancing Script"/>
              </a:rPr>
              <a:t>Tham khảo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3118650">
            <a:off x="16564617" y="7969874"/>
            <a:ext cx="2660522" cy="3954600"/>
            <a:chOff x="0" y="0"/>
            <a:chExt cx="3175000" cy="4719320"/>
          </a:xfrm>
        </p:grpSpPr>
        <p:sp>
          <p:nvSpPr>
            <p:cNvPr id="4" name="Freeform 4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5420276">
            <a:off x="600455" y="1315330"/>
            <a:ext cx="9255763" cy="7961133"/>
          </a:xfrm>
          <a:custGeom>
            <a:avLst/>
            <a:gdLst/>
            <a:ahLst/>
            <a:cxnLst/>
            <a:rect l="l" t="t" r="r" b="b"/>
            <a:pathLst>
              <a:path w="9255763" h="7961133">
                <a:moveTo>
                  <a:pt x="0" y="0"/>
                </a:moveTo>
                <a:lnTo>
                  <a:pt x="9255762" y="0"/>
                </a:lnTo>
                <a:lnTo>
                  <a:pt x="9255762" y="7961132"/>
                </a:lnTo>
                <a:lnTo>
                  <a:pt x="0" y="79611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2206806" y="245762"/>
            <a:ext cx="5823934" cy="4506269"/>
          </a:xfrm>
          <a:custGeom>
            <a:avLst/>
            <a:gdLst/>
            <a:ahLst/>
            <a:cxnLst/>
            <a:rect l="l" t="t" r="r" b="b"/>
            <a:pathLst>
              <a:path w="5823934" h="4506269">
                <a:moveTo>
                  <a:pt x="0" y="0"/>
                </a:moveTo>
                <a:lnTo>
                  <a:pt x="5823935" y="0"/>
                </a:lnTo>
                <a:lnTo>
                  <a:pt x="5823935" y="4506269"/>
                </a:lnTo>
                <a:lnTo>
                  <a:pt x="0" y="45062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7259">
            <a:off x="4693271" y="519433"/>
            <a:ext cx="662313" cy="674968"/>
          </a:xfrm>
          <a:custGeom>
            <a:avLst/>
            <a:gdLst/>
            <a:ahLst/>
            <a:cxnLst/>
            <a:rect l="l" t="t" r="r" b="b"/>
            <a:pathLst>
              <a:path w="662313" h="674968">
                <a:moveTo>
                  <a:pt x="0" y="0"/>
                </a:moveTo>
                <a:lnTo>
                  <a:pt x="662313" y="0"/>
                </a:lnTo>
                <a:lnTo>
                  <a:pt x="662313" y="674968"/>
                </a:lnTo>
                <a:lnTo>
                  <a:pt x="0" y="6749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9294839" y="5295896"/>
            <a:ext cx="5823934" cy="4506269"/>
          </a:xfrm>
          <a:custGeom>
            <a:avLst/>
            <a:gdLst/>
            <a:ahLst/>
            <a:cxnLst/>
            <a:rect l="l" t="t" r="r" b="b"/>
            <a:pathLst>
              <a:path w="5823934" h="4506269">
                <a:moveTo>
                  <a:pt x="0" y="0"/>
                </a:moveTo>
                <a:lnTo>
                  <a:pt x="5823935" y="0"/>
                </a:lnTo>
                <a:lnTo>
                  <a:pt x="5823935" y="4506269"/>
                </a:lnTo>
                <a:lnTo>
                  <a:pt x="0" y="45062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50405" y="7549030"/>
            <a:ext cx="2354953" cy="2478898"/>
          </a:xfrm>
          <a:custGeom>
            <a:avLst/>
            <a:gdLst/>
            <a:ahLst/>
            <a:cxnLst/>
            <a:rect l="l" t="t" r="r" b="b"/>
            <a:pathLst>
              <a:path w="2354953" h="2478898">
                <a:moveTo>
                  <a:pt x="0" y="0"/>
                </a:moveTo>
                <a:lnTo>
                  <a:pt x="2354953" y="0"/>
                </a:lnTo>
                <a:lnTo>
                  <a:pt x="2354953" y="2478898"/>
                </a:lnTo>
                <a:lnTo>
                  <a:pt x="0" y="24788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85495" y="24576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709932" y="2946775"/>
            <a:ext cx="4628991" cy="66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7"/>
              </a:lnSpc>
            </a:pPr>
            <a:r>
              <a:rPr lang="en-US" sz="5099" spc="-290" dirty="0" err="1">
                <a:solidFill>
                  <a:srgbClr val="272727"/>
                </a:solidFill>
                <a:latin typeface="Dancing Script"/>
              </a:rPr>
              <a:t>Phân</a:t>
            </a:r>
            <a:r>
              <a:rPr lang="en-US" sz="5099" spc="-290" dirty="0">
                <a:solidFill>
                  <a:srgbClr val="272727"/>
                </a:solidFill>
                <a:latin typeface="Dancing Script"/>
              </a:rPr>
              <a:t> </a:t>
            </a:r>
            <a:r>
              <a:rPr lang="en-US" sz="5099" spc="-290" dirty="0" err="1">
                <a:solidFill>
                  <a:srgbClr val="272727"/>
                </a:solidFill>
                <a:latin typeface="Dancing Script"/>
              </a:rPr>
              <a:t>tích</a:t>
            </a:r>
            <a:r>
              <a:rPr lang="en-US" sz="5099" spc="-290" dirty="0">
                <a:solidFill>
                  <a:srgbClr val="272727"/>
                </a:solidFill>
                <a:latin typeface="Dancing Script"/>
              </a:rPr>
              <a:t> - </a:t>
            </a:r>
            <a:r>
              <a:rPr lang="en-US" sz="5099" spc="-290" dirty="0" err="1">
                <a:solidFill>
                  <a:srgbClr val="272727"/>
                </a:solidFill>
                <a:latin typeface="Dancing Script"/>
              </a:rPr>
              <a:t>Đánh</a:t>
            </a:r>
            <a:r>
              <a:rPr lang="en-US" sz="5099" spc="-290" dirty="0">
                <a:solidFill>
                  <a:srgbClr val="272727"/>
                </a:solidFill>
                <a:latin typeface="Dancing Script"/>
              </a:rPr>
              <a:t> </a:t>
            </a:r>
            <a:r>
              <a:rPr lang="en-US" sz="5099" spc="-290" dirty="0" err="1">
                <a:solidFill>
                  <a:srgbClr val="272727"/>
                </a:solidFill>
                <a:latin typeface="Dancing Script"/>
              </a:rPr>
              <a:t>giá</a:t>
            </a:r>
            <a:endParaRPr lang="en-US" sz="5099" spc="-290" dirty="0">
              <a:solidFill>
                <a:srgbClr val="272727"/>
              </a:solidFill>
              <a:latin typeface="Dancing Script"/>
            </a:endParaRPr>
          </a:p>
        </p:txBody>
      </p:sp>
      <p:sp>
        <p:nvSpPr>
          <p:cNvPr id="13" name="TextBox 13"/>
          <p:cNvSpPr txBox="1"/>
          <p:nvPr/>
        </p:nvSpPr>
        <p:spPr>
          <a:xfrm rot="-15471">
            <a:off x="2578595" y="4116610"/>
            <a:ext cx="5299482" cy="2733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89"/>
              </a:lnSpc>
            </a:pPr>
            <a:r>
              <a:rPr lang="en-US" sz="2215" spc="132">
                <a:solidFill>
                  <a:srgbClr val="272727"/>
                </a:solidFill>
                <a:latin typeface="Montserrat"/>
              </a:rPr>
              <a:t>+ Hình trang trí em yêu thích</a:t>
            </a:r>
          </a:p>
          <a:p>
            <a:pPr>
              <a:lnSpc>
                <a:spcPts val="3189"/>
              </a:lnSpc>
            </a:pPr>
            <a:r>
              <a:rPr lang="en-US" sz="2215" spc="132">
                <a:solidFill>
                  <a:srgbClr val="272727"/>
                </a:solidFill>
                <a:latin typeface="Montserrat"/>
              </a:rPr>
              <a:t>+ Cách tạo họa tiết từ hình trang trí từ hình cắt giấy..</a:t>
            </a:r>
          </a:p>
          <a:p>
            <a:pPr>
              <a:lnSpc>
                <a:spcPts val="3189"/>
              </a:lnSpc>
            </a:pPr>
            <a:r>
              <a:rPr lang="en-US" sz="2215" spc="132">
                <a:solidFill>
                  <a:srgbClr val="272727"/>
                </a:solidFill>
                <a:latin typeface="Montserrat"/>
              </a:rPr>
              <a:t>+ Cách chọn giấy màu</a:t>
            </a:r>
          </a:p>
          <a:p>
            <a:pPr>
              <a:lnSpc>
                <a:spcPts val="3189"/>
              </a:lnSpc>
            </a:pPr>
            <a:r>
              <a:rPr lang="en-US" sz="2215" spc="132">
                <a:solidFill>
                  <a:srgbClr val="272727"/>
                </a:solidFill>
                <a:latin typeface="Montserrat"/>
              </a:rPr>
              <a:t>+ Chỉ ra được các nguyên lý tạo hình trong sản phẩm</a:t>
            </a:r>
          </a:p>
          <a:p>
            <a:pPr>
              <a:lnSpc>
                <a:spcPts val="3189"/>
              </a:lnSpc>
            </a:pPr>
            <a:r>
              <a:rPr lang="en-US" sz="2215" spc="132">
                <a:solidFill>
                  <a:srgbClr val="272727"/>
                </a:solidFill>
                <a:latin typeface="Montserrat"/>
              </a:rPr>
              <a:t>+ Ý tưởng điều chỉnh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269578" y="1915903"/>
            <a:ext cx="4502821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 dirty="0">
                <a:solidFill>
                  <a:srgbClr val="272727"/>
                </a:solidFill>
                <a:latin typeface="Montserrat Bold Italics"/>
              </a:rPr>
              <a:t>HOẠT ĐỘNG</a:t>
            </a:r>
          </a:p>
        </p:txBody>
      </p:sp>
      <p:sp>
        <p:nvSpPr>
          <p:cNvPr id="15" name="TextBox 15"/>
          <p:cNvSpPr txBox="1"/>
          <p:nvPr/>
        </p:nvSpPr>
        <p:spPr>
          <a:xfrm rot="-15471">
            <a:off x="9295561" y="4903850"/>
            <a:ext cx="5299482" cy="380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89"/>
              </a:lnSpc>
            </a:pPr>
            <a:r>
              <a:rPr lang="en-US" sz="2215" spc="132">
                <a:solidFill>
                  <a:srgbClr val="F2ECE5"/>
                </a:solidFill>
                <a:latin typeface="Montserrat Italics"/>
              </a:rPr>
              <a:t>Tranh của Học sinh ...</a:t>
            </a:r>
          </a:p>
        </p:txBody>
      </p:sp>
      <p:sp>
        <p:nvSpPr>
          <p:cNvPr id="16" name="TextBox 16"/>
          <p:cNvSpPr txBox="1"/>
          <p:nvPr/>
        </p:nvSpPr>
        <p:spPr>
          <a:xfrm rot="-15471">
            <a:off x="12730537" y="4716329"/>
            <a:ext cx="5299482" cy="380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189"/>
              </a:lnSpc>
            </a:pPr>
            <a:r>
              <a:rPr lang="en-US" sz="2215" spc="132">
                <a:solidFill>
                  <a:srgbClr val="F2ECE5"/>
                </a:solidFill>
                <a:latin typeface="Montserrat Italics"/>
              </a:rPr>
              <a:t>Tranh của Học sinh ...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67800" y="4076700"/>
            <a:ext cx="3657600" cy="5181600"/>
          </a:xfrm>
          <a:custGeom>
            <a:avLst/>
            <a:gdLst/>
            <a:ahLst/>
            <a:cxnLst/>
            <a:rect l="l" t="t" r="r" b="b"/>
            <a:pathLst>
              <a:path w="4221421" h="5643584">
                <a:moveTo>
                  <a:pt x="0" y="0"/>
                </a:moveTo>
                <a:lnTo>
                  <a:pt x="4221421" y="0"/>
                </a:lnTo>
                <a:lnTo>
                  <a:pt x="4221421" y="5643585"/>
                </a:lnTo>
                <a:lnTo>
                  <a:pt x="0" y="56435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763000" y="3543300"/>
            <a:ext cx="4191000" cy="6165060"/>
          </a:xfrm>
          <a:custGeom>
            <a:avLst/>
            <a:gdLst/>
            <a:ahLst/>
            <a:cxnLst/>
            <a:rect l="l" t="t" r="r" b="b"/>
            <a:pathLst>
              <a:path w="4572262" h="6317460">
                <a:moveTo>
                  <a:pt x="0" y="0"/>
                </a:moveTo>
                <a:lnTo>
                  <a:pt x="4572262" y="0"/>
                </a:lnTo>
                <a:lnTo>
                  <a:pt x="4572262" y="6317460"/>
                </a:lnTo>
                <a:lnTo>
                  <a:pt x="0" y="6317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334000" y="1562100"/>
            <a:ext cx="6163091" cy="699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1"/>
              </a:lnSpc>
            </a:pPr>
            <a:r>
              <a:rPr lang="en-US" sz="6291" spc="-358" dirty="0" err="1">
                <a:solidFill>
                  <a:srgbClr val="F2ECE5"/>
                </a:solidFill>
                <a:latin typeface="Dancing Script"/>
              </a:rPr>
              <a:t>Vận</a:t>
            </a:r>
            <a:r>
              <a:rPr lang="en-US" sz="6291" spc="-358" dirty="0">
                <a:solidFill>
                  <a:srgbClr val="F2ECE5"/>
                </a:solidFill>
                <a:latin typeface="Dancing Script"/>
              </a:rPr>
              <a:t> </a:t>
            </a:r>
            <a:r>
              <a:rPr lang="en-US" sz="6291" spc="-358" dirty="0" err="1">
                <a:solidFill>
                  <a:srgbClr val="F2ECE5"/>
                </a:solidFill>
                <a:latin typeface="Dancing Script"/>
              </a:rPr>
              <a:t>dụng</a:t>
            </a:r>
            <a:r>
              <a:rPr lang="en-US" sz="6291" spc="-358" dirty="0">
                <a:solidFill>
                  <a:srgbClr val="F2ECE5"/>
                </a:solidFill>
                <a:latin typeface="Dancing Script"/>
              </a:rPr>
              <a:t> - </a:t>
            </a:r>
            <a:r>
              <a:rPr lang="en-US" sz="6291" spc="-358" dirty="0" err="1">
                <a:solidFill>
                  <a:srgbClr val="F2ECE5"/>
                </a:solidFill>
                <a:latin typeface="Dancing Script"/>
              </a:rPr>
              <a:t>Phát</a:t>
            </a:r>
            <a:r>
              <a:rPr lang="en-US" sz="6291" spc="-358" dirty="0">
                <a:solidFill>
                  <a:srgbClr val="F2ECE5"/>
                </a:solidFill>
                <a:latin typeface="Dancing Script"/>
              </a:rPr>
              <a:t> </a:t>
            </a:r>
            <a:r>
              <a:rPr lang="en-US" sz="6291" spc="-358" dirty="0" err="1">
                <a:solidFill>
                  <a:srgbClr val="F2ECE5"/>
                </a:solidFill>
                <a:latin typeface="Dancing Script"/>
              </a:rPr>
              <a:t>triển</a:t>
            </a:r>
            <a:endParaRPr lang="en-US" sz="6291" spc="-358" dirty="0">
              <a:solidFill>
                <a:srgbClr val="F2ECE5"/>
              </a:solidFill>
              <a:latin typeface="Dancing Scrip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57200" y="3737369"/>
            <a:ext cx="2841038" cy="2930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21"/>
              </a:lnSpc>
            </a:pP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Tìm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hiểu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ứng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dụng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của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hình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trang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trí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với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hoạ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tiết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có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tính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cân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bằng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,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tương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phản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,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lặp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lại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trong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cuộc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sống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694362" y="3205752"/>
            <a:ext cx="2841038" cy="5047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21"/>
              </a:lnSpc>
            </a:pP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Hoạ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tiết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trang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trí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có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tính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cân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bằng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,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tương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phản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,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lặp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lại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được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tạo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bởi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hình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cắt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và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nền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cũng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là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một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hình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thức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tạo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các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sản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phẩm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mĩ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thuật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ứng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dụng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thú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vị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và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độc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đáo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trong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cuộc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sống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943600" y="723900"/>
            <a:ext cx="4759167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 dirty="0">
                <a:solidFill>
                  <a:srgbClr val="E1D9CE"/>
                </a:solidFill>
                <a:latin typeface="Montserrat Bold Italics"/>
              </a:rPr>
              <a:t>HOẠT ĐỘNG</a:t>
            </a:r>
          </a:p>
        </p:txBody>
      </p:sp>
      <p:sp>
        <p:nvSpPr>
          <p:cNvPr id="12" name="Freeform 4"/>
          <p:cNvSpPr/>
          <p:nvPr/>
        </p:nvSpPr>
        <p:spPr>
          <a:xfrm>
            <a:off x="3581400" y="3238500"/>
            <a:ext cx="4495800" cy="6553200"/>
          </a:xfrm>
          <a:custGeom>
            <a:avLst/>
            <a:gdLst/>
            <a:ahLst/>
            <a:cxnLst/>
            <a:rect l="l" t="t" r="r" b="b"/>
            <a:pathLst>
              <a:path w="4572262" h="6317460">
                <a:moveTo>
                  <a:pt x="0" y="0"/>
                </a:moveTo>
                <a:lnTo>
                  <a:pt x="4572262" y="0"/>
                </a:lnTo>
                <a:lnTo>
                  <a:pt x="4572262" y="6317460"/>
                </a:lnTo>
                <a:lnTo>
                  <a:pt x="0" y="6317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 descr="C:\Users\ADMINI~1.ADM\AppData\Local\Temp\Rar$DIa3644.20789\z4272147855553_046a41c776222003a252a192062ac5f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38071" y="3543300"/>
            <a:ext cx="3658129" cy="6014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430</Words>
  <Application>Microsoft Office PowerPoint</Application>
  <PresentationFormat>Custom</PresentationFormat>
  <Paragraphs>52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Dancing Script</vt:lpstr>
      <vt:lpstr>Montserrat Bold</vt:lpstr>
      <vt:lpstr>Montserrat Bold Italics</vt:lpstr>
      <vt:lpstr>Dancing Script Bold</vt:lpstr>
      <vt:lpstr>Montserrat Italics</vt:lpstr>
      <vt:lpstr>Montserrat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sao của Thiết kế không tên</dc:title>
  <cp:lastModifiedBy>ADMIN</cp:lastModifiedBy>
  <cp:revision>5</cp:revision>
  <dcterms:created xsi:type="dcterms:W3CDTF">2006-08-16T00:00:00Z</dcterms:created>
  <dcterms:modified xsi:type="dcterms:W3CDTF">2025-05-06T13:42:45Z</dcterms:modified>
  <dc:identifier>DAF4oyCFMDA</dc:identifier>
</cp:coreProperties>
</file>