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9" r:id="rId3"/>
    <p:sldMasterId id="2147483695" r:id="rId4"/>
    <p:sldMasterId id="2147483707" r:id="rId5"/>
    <p:sldMasterId id="2147483720" r:id="rId6"/>
    <p:sldMasterId id="2147483732" r:id="rId7"/>
    <p:sldMasterId id="2147483744" r:id="rId8"/>
    <p:sldMasterId id="2147483751" r:id="rId9"/>
  </p:sldMasterIdLst>
  <p:notesMasterIdLst>
    <p:notesMasterId r:id="rId48"/>
  </p:notesMasterIdLst>
  <p:sldIdLst>
    <p:sldId id="265" r:id="rId10"/>
    <p:sldId id="267" r:id="rId11"/>
    <p:sldId id="293" r:id="rId12"/>
    <p:sldId id="333" r:id="rId13"/>
    <p:sldId id="334" r:id="rId14"/>
    <p:sldId id="273" r:id="rId15"/>
    <p:sldId id="335" r:id="rId16"/>
    <p:sldId id="298" r:id="rId17"/>
    <p:sldId id="336" r:id="rId18"/>
    <p:sldId id="337" r:id="rId19"/>
    <p:sldId id="283" r:id="rId20"/>
    <p:sldId id="338" r:id="rId21"/>
    <p:sldId id="339" r:id="rId22"/>
    <p:sldId id="294" r:id="rId23"/>
    <p:sldId id="340" r:id="rId24"/>
    <p:sldId id="341" r:id="rId25"/>
    <p:sldId id="11088443" r:id="rId26"/>
    <p:sldId id="296" r:id="rId27"/>
    <p:sldId id="11088445" r:id="rId28"/>
    <p:sldId id="264" r:id="rId29"/>
    <p:sldId id="342" r:id="rId30"/>
    <p:sldId id="269" r:id="rId31"/>
    <p:sldId id="295" r:id="rId32"/>
    <p:sldId id="343" r:id="rId33"/>
    <p:sldId id="297" r:id="rId34"/>
    <p:sldId id="288" r:id="rId35"/>
    <p:sldId id="344" r:id="rId36"/>
    <p:sldId id="275" r:id="rId37"/>
    <p:sldId id="11088435" r:id="rId38"/>
    <p:sldId id="11088438" r:id="rId39"/>
    <p:sldId id="11088439" r:id="rId40"/>
    <p:sldId id="290" r:id="rId41"/>
    <p:sldId id="11088440" r:id="rId42"/>
    <p:sldId id="11088441" r:id="rId43"/>
    <p:sldId id="11088442" r:id="rId44"/>
    <p:sldId id="258" r:id="rId45"/>
    <p:sldId id="11088444" r:id="rId46"/>
    <p:sldId id="26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90616-9FB6-4558-8726-7BF01F27EB8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9734C-3593-4B4D-AF91-A60131C8D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5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600" lvl="0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600" lvl="0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5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5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728566" y="2303537"/>
            <a:ext cx="4003855" cy="214423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948917" y="670667"/>
            <a:ext cx="6429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881917" y="28449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23"/>
            <a:ext cx="12192000" cy="6841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3127200" y="17666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50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874800" y="33886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>
            <a:off x="-291290" y="-282102"/>
            <a:ext cx="12600559" cy="6650665"/>
            <a:chOff x="-218468" y="-287777"/>
            <a:chExt cx="9450419" cy="4987999"/>
          </a:xfrm>
        </p:grpSpPr>
        <p:sp>
          <p:nvSpPr>
            <p:cNvPr id="181" name="Google Shape;181;p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9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">
  <p:cSld name="Title and three columns 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8300903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0" name="Google Shape;380;p18"/>
          <p:cNvSpPr txBox="1">
            <a:spLocks noGrp="1"/>
          </p:cNvSpPr>
          <p:nvPr>
            <p:ph type="subTitle" idx="2"/>
          </p:nvPr>
        </p:nvSpPr>
        <p:spPr>
          <a:xfrm>
            <a:off x="7522303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3"/>
          </p:nvPr>
        </p:nvSpPr>
        <p:spPr>
          <a:xfrm>
            <a:off x="2049897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2" name="Google Shape;382;p18"/>
          <p:cNvSpPr txBox="1">
            <a:spLocks noGrp="1"/>
          </p:cNvSpPr>
          <p:nvPr>
            <p:ph type="subTitle" idx="4"/>
          </p:nvPr>
        </p:nvSpPr>
        <p:spPr>
          <a:xfrm>
            <a:off x="1271297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3" name="Google Shape;383;p18"/>
          <p:cNvSpPr txBox="1">
            <a:spLocks noGrp="1"/>
          </p:cNvSpPr>
          <p:nvPr>
            <p:ph type="subTitle" idx="5"/>
          </p:nvPr>
        </p:nvSpPr>
        <p:spPr>
          <a:xfrm>
            <a:off x="5175400" y="32099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4" name="Google Shape;384;p18"/>
          <p:cNvSpPr txBox="1">
            <a:spLocks noGrp="1"/>
          </p:cNvSpPr>
          <p:nvPr>
            <p:ph type="subTitle" idx="6"/>
          </p:nvPr>
        </p:nvSpPr>
        <p:spPr>
          <a:xfrm>
            <a:off x="4396800" y="36940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5" name="Google Shape;385;p18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8"/>
          <p:cNvSpPr/>
          <p:nvPr/>
        </p:nvSpPr>
        <p:spPr>
          <a:xfrm rot="-5400000">
            <a:off x="411859" y="6580600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8"/>
          <p:cNvSpPr/>
          <p:nvPr/>
        </p:nvSpPr>
        <p:spPr>
          <a:xfrm rot="-5400000">
            <a:off x="7615492" y="6167215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8"/>
          <p:cNvSpPr/>
          <p:nvPr/>
        </p:nvSpPr>
        <p:spPr>
          <a:xfrm rot="-5400000">
            <a:off x="10413993" y="6158523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8"/>
          <p:cNvSpPr/>
          <p:nvPr/>
        </p:nvSpPr>
        <p:spPr>
          <a:xfrm rot="-5400000">
            <a:off x="3771627" y="653488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0" name="Google Shape;390;p18"/>
          <p:cNvGrpSpPr/>
          <p:nvPr/>
        </p:nvGrpSpPr>
        <p:grpSpPr>
          <a:xfrm>
            <a:off x="-192316" y="-61400"/>
            <a:ext cx="12384301" cy="3847609"/>
            <a:chOff x="-114512" y="-46051"/>
            <a:chExt cx="9288226" cy="2885707"/>
          </a:xfrm>
        </p:grpSpPr>
        <p:sp>
          <p:nvSpPr>
            <p:cNvPr id="391" name="Google Shape;391;p18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" name="Google Shape;397;p18"/>
          <p:cNvGrpSpPr/>
          <p:nvPr/>
        </p:nvGrpSpPr>
        <p:grpSpPr>
          <a:xfrm rot="-5399633" flipH="1">
            <a:off x="4821974" y="-62730"/>
            <a:ext cx="2732068" cy="12879289"/>
            <a:chOff x="7936330" y="-198069"/>
            <a:chExt cx="2187989" cy="5483037"/>
          </a:xfrm>
        </p:grpSpPr>
        <p:sp>
          <p:nvSpPr>
            <p:cNvPr id="398" name="Google Shape;398;p18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8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8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8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8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8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8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994867" y="-28177067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5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4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2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2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2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9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9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5" Type="http://schemas.microsoft.com/office/2007/relationships/hdphoto" Target="../media/hdphoto11.wdp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5.png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7.png"/><Relationship Id="rId4" Type="http://schemas.openxmlformats.org/officeDocument/2006/relationships/image" Target="../media/image8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283" y="1349480"/>
            <a:ext cx="4237087" cy="859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2204" y="152354"/>
            <a:ext cx="63579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2477" y="2450173"/>
            <a:ext cx="2816596" cy="871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095" y="3604966"/>
            <a:ext cx="7358510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/>
          <a:srcRect t="27083" b="45000"/>
          <a:stretch>
            <a:fillRect/>
          </a:stretch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2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7" name="Google Shape;1267;p29"/>
          <p:cNvGrpSpPr/>
          <p:nvPr/>
        </p:nvGrpSpPr>
        <p:grpSpPr>
          <a:xfrm>
            <a:off x="1907598" y="817190"/>
            <a:ext cx="9701349" cy="2507036"/>
            <a:chOff x="4312920" y="2438400"/>
            <a:chExt cx="6823393" cy="3368040"/>
          </a:xfrm>
        </p:grpSpPr>
        <p:sp>
          <p:nvSpPr>
            <p:cNvPr id="1268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" y="3094951"/>
            <a:ext cx="2372404" cy="3580820"/>
          </a:xfrm>
          <a:prstGeom prst="rect">
            <a:avLst/>
          </a:prstGeom>
        </p:spPr>
      </p:pic>
      <p:sp>
        <p:nvSpPr>
          <p:cNvPr id="15" name="Google Shape;1270;p29"/>
          <p:cNvSpPr txBox="1"/>
          <p:nvPr/>
        </p:nvSpPr>
        <p:spPr>
          <a:xfrm>
            <a:off x="2705100" y="1191087"/>
            <a:ext cx="8286750" cy="177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Vẽ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sáng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thơ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hoặc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đoạn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nói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nghĩa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đền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ơn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nghĩa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7684" y="1282881"/>
            <a:ext cx="9996876" cy="2908119"/>
            <a:chOff x="1511500" y="979714"/>
            <a:chExt cx="9996876" cy="3882198"/>
          </a:xfrm>
        </p:grpSpPr>
        <p:sp>
          <p:nvSpPr>
            <p:cNvPr id="2" name="Rounded Rectangle 1"/>
            <p:cNvSpPr/>
            <p:nvPr/>
          </p:nvSpPr>
          <p:spPr>
            <a:xfrm>
              <a:off x="1511500" y="979714"/>
              <a:ext cx="9892374" cy="388219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33433" y="1181875"/>
              <a:ext cx="967494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Uống nước nhớ nguồn” là truyền thống quý báu của dân tộc ta từ bao đời nay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76" y="-474579"/>
            <a:ext cx="2404505" cy="2404505"/>
          </a:xfrm>
          <a:prstGeom prst="rect">
            <a:avLst/>
          </a:prstGeom>
        </p:spPr>
      </p:pic>
      <p:grpSp>
        <p:nvGrpSpPr>
          <p:cNvPr id="22" name="组合 24"/>
          <p:cNvGrpSpPr/>
          <p:nvPr/>
        </p:nvGrpSpPr>
        <p:grpSpPr>
          <a:xfrm>
            <a:off x="0" y="2686117"/>
            <a:ext cx="12265024" cy="4210953"/>
            <a:chOff x="0" y="2686117"/>
            <a:chExt cx="12265024" cy="4210953"/>
          </a:xfrm>
        </p:grpSpPr>
        <p:grpSp>
          <p:nvGrpSpPr>
            <p:cNvPr id="23" name="组合 25"/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7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8" name="图片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>
                <a:fillRect/>
              </a:stretch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6"/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5" name="图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6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>
                <a:fillRect/>
              </a:stretch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2" y="3217189"/>
            <a:ext cx="3679881" cy="367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024" y="-87319"/>
            <a:ext cx="4212701" cy="16033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931593" y="2771345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4972051" y="2466975"/>
            <a:ext cx="5981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HĐ2: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812" y="1457324"/>
            <a:ext cx="11377748" cy="5255239"/>
            <a:chOff x="341812" y="1028044"/>
            <a:chExt cx="11377748" cy="5684520"/>
          </a:xfrm>
        </p:grpSpPr>
        <p:sp>
          <p:nvSpPr>
            <p:cNvPr id="3" name="矩形 2"/>
            <p:cNvSpPr/>
            <p:nvPr/>
          </p:nvSpPr>
          <p:spPr>
            <a:xfrm>
              <a:off x="341812" y="1028044"/>
              <a:ext cx="11377748" cy="5684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2784" y="1393483"/>
              <a:ext cx="10870565" cy="444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Nguồn thông tin được lấy từ đâu? </a:t>
              </a:r>
              <a:r>
                <a:rPr kumimoji="0" lang="vi-VN" sz="33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Gợi ý: Tìm bác tổ trưởng hay bác phụ trách Hội cựu chiến binh tại địa phương để thu thập thông tin.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Những thông tin cần tìm hiểu về các tấm gương thương binh, liệt sĩ, người có công với cách mạng là gì? </a:t>
              </a:r>
              <a:r>
                <a:rPr kumimoji="0" lang="vi-VN" sz="33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Gợi ý: Địa chỉ cụ thể của nhân vật; đóng góp của nhân vật ấy; hoàn cảnh gia đình hiện tại của nhân vật;...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33450" y="114300"/>
            <a:ext cx="10296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thông tin về những tấm gương thương binh, liệt sĩ, người có công với cách mạng ở địa phương mà mình biết: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7176" y="21841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7684" y="1282881"/>
            <a:ext cx="9892374" cy="2908119"/>
            <a:chOff x="1511500" y="979714"/>
            <a:chExt cx="9892374" cy="3882198"/>
          </a:xfrm>
        </p:grpSpPr>
        <p:sp>
          <p:nvSpPr>
            <p:cNvPr id="2" name="Rounded Rectangle 1"/>
            <p:cNvSpPr/>
            <p:nvPr/>
          </p:nvSpPr>
          <p:spPr>
            <a:xfrm>
              <a:off x="1511500" y="979714"/>
              <a:ext cx="9892374" cy="388219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81058" y="1487045"/>
              <a:ext cx="9352183" cy="283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Lòng biết ơn không chỉ thông qua lời nói mà còn cần được thể hiện bằng những hành động cụ thể và thiết thực.</a:t>
              </a:r>
            </a:p>
          </p:txBody>
        </p:sp>
      </p:grpSp>
      <p:pic>
        <p:nvPicPr>
          <p:cNvPr id="21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76" y="-474579"/>
            <a:ext cx="2404505" cy="2404505"/>
          </a:xfrm>
          <a:prstGeom prst="rect">
            <a:avLst/>
          </a:prstGeom>
        </p:spPr>
      </p:pic>
      <p:grpSp>
        <p:nvGrpSpPr>
          <p:cNvPr id="22" name="组合 24"/>
          <p:cNvGrpSpPr/>
          <p:nvPr/>
        </p:nvGrpSpPr>
        <p:grpSpPr>
          <a:xfrm>
            <a:off x="0" y="2686117"/>
            <a:ext cx="12265024" cy="4210953"/>
            <a:chOff x="0" y="2686117"/>
            <a:chExt cx="12265024" cy="4210953"/>
          </a:xfrm>
        </p:grpSpPr>
        <p:grpSp>
          <p:nvGrpSpPr>
            <p:cNvPr id="23" name="组合 25"/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7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8" name="图片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>
                <a:fillRect/>
              </a:stretch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6"/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5" name="图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6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>
                <a:fillRect/>
              </a:stretch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2" y="3217189"/>
            <a:ext cx="3679881" cy="367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024" y="-87319"/>
            <a:ext cx="4212701" cy="16033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267;p29"/>
          <p:cNvGrpSpPr/>
          <p:nvPr/>
        </p:nvGrpSpPr>
        <p:grpSpPr>
          <a:xfrm>
            <a:off x="152400" y="371475"/>
            <a:ext cx="11830050" cy="6229350"/>
            <a:chOff x="4312920" y="2438400"/>
            <a:chExt cx="6823393" cy="3368040"/>
          </a:xfrm>
        </p:grpSpPr>
        <p:sp>
          <p:nvSpPr>
            <p:cNvPr id="6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38425" y="819150"/>
            <a:ext cx="707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DẬY...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850" y="1600200"/>
            <a:ext cx="5781675" cy="349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dậy nghe lòng rộn rã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 chim reo, nắng gió xôn xao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 râm ran đầu ngõ những lời chào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 lời chúc một ngày hạnh phúc!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buổi sớm không tự nhiên có được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Sớm bình yên, êm ái trong doi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tiếng khóc than, đạn nổ, bom rơi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 người đã ra đi, bao người ngã xuống..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3650" y="1571625"/>
            <a:ext cx="5400675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đã thấm từng bờ tre, thửa ruộng Từng con đường ta bước thân thương,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Xoá dấu vết chiến tranh, đau khổ</a:t>
            </a:r>
          </a:p>
          <a:p>
            <a:pPr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hôm nay em vui bước đến trường...</a:t>
            </a:r>
          </a:p>
          <a:p>
            <a:pPr algn="r"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(Thuỵ Anh)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670" y="810266"/>
            <a:ext cx="3145809" cy="27800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666" y="3355254"/>
            <a:ext cx="3850005" cy="3850005"/>
          </a:xfrm>
          <a:prstGeom prst="rect">
            <a:avLst/>
          </a:prstGeom>
        </p:spPr>
      </p:pic>
      <p:pic>
        <p:nvPicPr>
          <p:cNvPr id="2050" name="Picture 2" descr="Happy Cute Little Kid Boy With Light Idea | Kids cartoon characters, Little  kids, Art drawings for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9274" l="9904" r="89936">
                        <a14:foregroundMark x1="38498" y1="29608" x2="38498" y2="35849"/>
                        <a14:foregroundMark x1="51917" y1="28447" x2="51597" y2="36720"/>
                        <a14:foregroundMark x1="38019" y1="83745" x2="32109" y2="92598"/>
                        <a14:foregroundMark x1="50160" y1="85051" x2="57827" y2="93033"/>
                        <a14:foregroundMark x1="37540" y1="26560" x2="37540" y2="30914"/>
                        <a14:foregroundMark x1="35144" y1="28447" x2="38978" y2="39187"/>
                        <a14:foregroundMark x1="42173" y1="46299" x2="40735" y2="61684"/>
                        <a14:foregroundMark x1="36581" y1="46299" x2="38658" y2="52685"/>
                        <a14:foregroundMark x1="50160" y1="45428" x2="50160" y2="53411"/>
                        <a14:foregroundMark x1="22204" y1="49057" x2="30671" y2="50653"/>
                        <a14:foregroundMark x1="21885" y1="48186" x2="23802" y2="48186"/>
                        <a14:foregroundMark x1="21885" y1="48621" x2="19808" y2="5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8" y="2059043"/>
            <a:ext cx="4360155" cy="479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4"/>
          <p:cNvSpPr/>
          <p:nvPr/>
        </p:nvSpPr>
        <p:spPr>
          <a:xfrm flipH="1">
            <a:off x="3791517" y="558910"/>
            <a:ext cx="7467031" cy="29081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 người thân cùng tìm hiểu thêm thông tin về gia đình thương binh, liệt sĩ và gia đình có công với cách mạng ở địa phương.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30667" cy="68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455" y="2307606"/>
            <a:ext cx="783403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</a:p>
        </p:txBody>
      </p:sp>
      <p:pic>
        <p:nvPicPr>
          <p:cNvPr id="21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>
            <a:fillRect/>
          </a:stretch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>
            <a:fillRect/>
          </a:stretch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>
            <a:fillRect/>
          </a:stretch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>
            <a:fillRect/>
          </a:stretch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>
            <a:fillRect/>
          </a:stretch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817089" y="1294544"/>
            <a:ext cx="8176438" cy="5249130"/>
          </a:xfrm>
          <a:custGeom>
            <a:avLst/>
            <a:gdLst>
              <a:gd name="connsiteX0" fmla="*/ 0 w 8176438"/>
              <a:gd name="connsiteY0" fmla="*/ 874872 h 5249130"/>
              <a:gd name="connsiteX1" fmla="*/ 874872 w 8176438"/>
              <a:gd name="connsiteY1" fmla="*/ 0 h 5249130"/>
              <a:gd name="connsiteX2" fmla="*/ 7301566 w 8176438"/>
              <a:gd name="connsiteY2" fmla="*/ 0 h 5249130"/>
              <a:gd name="connsiteX3" fmla="*/ 8176438 w 8176438"/>
              <a:gd name="connsiteY3" fmla="*/ 874872 h 5249130"/>
              <a:gd name="connsiteX4" fmla="*/ 8176438 w 8176438"/>
              <a:gd name="connsiteY4" fmla="*/ 4374258 h 5249130"/>
              <a:gd name="connsiteX5" fmla="*/ 7301566 w 8176438"/>
              <a:gd name="connsiteY5" fmla="*/ 5249130 h 5249130"/>
              <a:gd name="connsiteX6" fmla="*/ 874872 w 8176438"/>
              <a:gd name="connsiteY6" fmla="*/ 5249130 h 5249130"/>
              <a:gd name="connsiteX7" fmla="*/ 0 w 8176438"/>
              <a:gd name="connsiteY7" fmla="*/ 4374258 h 5249130"/>
              <a:gd name="connsiteX8" fmla="*/ 0 w 8176438"/>
              <a:gd name="connsiteY8" fmla="*/ 874872 h 524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5249130" fill="none" extrusionOk="0">
                <a:moveTo>
                  <a:pt x="0" y="874872"/>
                </a:moveTo>
                <a:cubicBezTo>
                  <a:pt x="-60925" y="395482"/>
                  <a:pt x="389629" y="11723"/>
                  <a:pt x="874872" y="0"/>
                </a:cubicBezTo>
                <a:cubicBezTo>
                  <a:pt x="2029605" y="77600"/>
                  <a:pt x="6270069" y="-27269"/>
                  <a:pt x="7301566" y="0"/>
                </a:cubicBezTo>
                <a:cubicBezTo>
                  <a:pt x="7820824" y="-47595"/>
                  <a:pt x="8241539" y="410859"/>
                  <a:pt x="8176438" y="874872"/>
                </a:cubicBezTo>
                <a:cubicBezTo>
                  <a:pt x="8285438" y="1259828"/>
                  <a:pt x="8098229" y="3027957"/>
                  <a:pt x="8176438" y="4374258"/>
                </a:cubicBezTo>
                <a:cubicBezTo>
                  <a:pt x="8114651" y="4833266"/>
                  <a:pt x="7715224" y="5279790"/>
                  <a:pt x="7301566" y="5249130"/>
                </a:cubicBezTo>
                <a:cubicBezTo>
                  <a:pt x="4395557" y="5298307"/>
                  <a:pt x="2676701" y="5126428"/>
                  <a:pt x="874872" y="5249130"/>
                </a:cubicBezTo>
                <a:cubicBezTo>
                  <a:pt x="384986" y="5300649"/>
                  <a:pt x="-71652" y="4919130"/>
                  <a:pt x="0" y="4374258"/>
                </a:cubicBezTo>
                <a:cubicBezTo>
                  <a:pt x="47022" y="3668159"/>
                  <a:pt x="104569" y="1785402"/>
                  <a:pt x="0" y="874872"/>
                </a:cubicBezTo>
                <a:close/>
              </a:path>
              <a:path w="8176438" h="5249130" stroke="0" extrusionOk="0">
                <a:moveTo>
                  <a:pt x="0" y="874872"/>
                </a:moveTo>
                <a:cubicBezTo>
                  <a:pt x="37923" y="387359"/>
                  <a:pt x="412882" y="-1414"/>
                  <a:pt x="874872" y="0"/>
                </a:cubicBezTo>
                <a:cubicBezTo>
                  <a:pt x="2246403" y="-129276"/>
                  <a:pt x="5554771" y="-77778"/>
                  <a:pt x="7301566" y="0"/>
                </a:cubicBezTo>
                <a:cubicBezTo>
                  <a:pt x="7761259" y="-74871"/>
                  <a:pt x="8173195" y="410391"/>
                  <a:pt x="8176438" y="874872"/>
                </a:cubicBezTo>
                <a:cubicBezTo>
                  <a:pt x="8258037" y="1379599"/>
                  <a:pt x="8330738" y="2758291"/>
                  <a:pt x="8176438" y="4374258"/>
                </a:cubicBezTo>
                <a:cubicBezTo>
                  <a:pt x="8202637" y="4912687"/>
                  <a:pt x="7744111" y="5262940"/>
                  <a:pt x="7301566" y="5249130"/>
                </a:cubicBezTo>
                <a:cubicBezTo>
                  <a:pt x="4725649" y="5293350"/>
                  <a:pt x="3372545" y="5219748"/>
                  <a:pt x="874872" y="5249130"/>
                </a:cubicBezTo>
                <a:cubicBezTo>
                  <a:pt x="368600" y="5160396"/>
                  <a:pt x="-48649" y="4846192"/>
                  <a:pt x="0" y="4374258"/>
                </a:cubicBezTo>
                <a:cubicBezTo>
                  <a:pt x="-159954" y="2914834"/>
                  <a:pt x="22140" y="1920026"/>
                  <a:pt x="0" y="874872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>
            <a:fillRect/>
          </a:stretch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2589087"/>
            <a:ext cx="743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nl-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đề tuần 26: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 nước nhớ nguồn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608134" y="1290148"/>
            <a:ext cx="8506106" cy="2272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B050"/>
                </a:solidFill>
                <a:latin typeface="Calibri" panose="020F0502020204030204"/>
              </a:rPr>
              <a:t>Hoạt động 3: Chia sẻ  thông tin về gia đình thương binh, liệt sĩ và người có công với cách mạng  mình tìm hiểu 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931593" y="2771345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26" y="2183000"/>
            <a:ext cx="5358848" cy="298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9149" y="-1"/>
            <a:ext cx="10525125" cy="1718088"/>
            <a:chOff x="304800" y="2057400"/>
            <a:chExt cx="8452053" cy="2062165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6836" y="2287399"/>
              <a:ext cx="7381222" cy="1662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ác nhóm trình bày kết quả thu thập thông tin về gia đình thương binh, liệt sĩ hoặc gia đình có công với cách mạng ở địa phương: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3500" y="2333625"/>
            <a:ext cx="9858375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thức lấy thông tin.</a:t>
            </a:r>
            <a:endParaRPr lang="vi-VN" sz="3600" b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Ấn tượng của các thành viên khi thu thập thông tin về các gia đình.</a:t>
            </a:r>
            <a:endParaRPr lang="vi-VN" sz="3600" b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 xúc khi được lắng nghe câu chuyện về các nhân vật.</a:t>
            </a:r>
            <a:endParaRPr lang="vi-VN" sz="3600" b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9149" y="-1"/>
            <a:ext cx="10525125" cy="1371601"/>
            <a:chOff x="304800" y="2057400"/>
            <a:chExt cx="8452053" cy="2062165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6836" y="2287399"/>
              <a:ext cx="7381222" cy="1292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ựa chọn một gia đình trong số đó để 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hiện hoạt động đền ơn đáp nghĩa: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3500" y="2333625"/>
            <a:ext cx="9858375" cy="181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lí do lựa chọn gia đình đó.</a:t>
            </a:r>
          </a:p>
          <a:p>
            <a:pPr marL="457200" lvl="0" indent="-45720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đền ơn đáp nghĩa nhóm dự kiến thực hiện.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193" y="2908517"/>
            <a:ext cx="4544063" cy="3413728"/>
            <a:chOff x="664935" y="3237290"/>
            <a:chExt cx="4544063" cy="3413728"/>
          </a:xfrm>
        </p:grpSpPr>
        <p:pic>
          <p:nvPicPr>
            <p:cNvPr id="5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4935" y="3237290"/>
              <a:ext cx="4544063" cy="3413728"/>
            </a:xfrm>
            <a:prstGeom prst="rect">
              <a:avLst/>
            </a:prstGeom>
          </p:spPr>
        </p:pic>
        <p:sp>
          <p:nvSpPr>
            <p:cNvPr id="7" name="椭圆 31"/>
            <p:cNvSpPr/>
            <p:nvPr/>
          </p:nvSpPr>
          <p:spPr>
            <a:xfrm flipH="1">
              <a:off x="1059743" y="5508461"/>
              <a:ext cx="3954045" cy="96425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FFF00">
                <a:alpha val="83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50095" y="1047965"/>
            <a:ext cx="63083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Nhóm em định làm cây từ những vật liệu gì?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Cây của nhóm em là cây 3D hay 2D?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Mô tả cách các em sẽ cùng làm với nhau?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Dự kiến phân công công việc của nhóm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608134" y="1290148"/>
            <a:ext cx="8506106" cy="2272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B050"/>
                </a:solidFill>
                <a:latin typeface="Calibri" panose="020F0502020204030204"/>
              </a:rPr>
              <a:t>Hoạt động 4. Lập kế hoạch thực hiện hoạt động đền ơn đáp nghĩa và giáo dục truyền thống ở địa phương.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9149" y="-1"/>
            <a:ext cx="10525125" cy="1352551"/>
            <a:chOff x="304800" y="2057400"/>
            <a:chExt cx="8452053" cy="2062165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6836" y="2287399"/>
              <a:ext cx="7381222" cy="1292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đền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dục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cộng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2" y="1938337"/>
            <a:ext cx="10376792" cy="2709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9618" y="195209"/>
            <a:ext cx="11455505" cy="6246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23975" y="0"/>
            <a:ext cx="9705974" cy="914401"/>
            <a:chOff x="304800" y="2057400"/>
            <a:chExt cx="8452053" cy="2062165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4800" y="2057400"/>
              <a:ext cx="8452053" cy="20621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6836" y="2287399"/>
              <a:ext cx="7381222" cy="891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604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48105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699" y="1162050"/>
            <a:ext cx="8739031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670" y="810266"/>
            <a:ext cx="3145809" cy="278001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666" y="3355254"/>
            <a:ext cx="3850005" cy="3850005"/>
          </a:xfrm>
          <a:prstGeom prst="rect">
            <a:avLst/>
          </a:prstGeom>
        </p:spPr>
      </p:pic>
      <p:pic>
        <p:nvPicPr>
          <p:cNvPr id="2050" name="Picture 2" descr="Happy Cute Little Kid Boy With Light Idea | Kids cartoon characters, Little  kids, Art drawings for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9274" l="9904" r="89936">
                        <a14:foregroundMark x1="38498" y1="29608" x2="38498" y2="35849"/>
                        <a14:foregroundMark x1="51917" y1="28447" x2="51597" y2="36720"/>
                        <a14:foregroundMark x1="38019" y1="83745" x2="32109" y2="92598"/>
                        <a14:foregroundMark x1="50160" y1="85051" x2="57827" y2="93033"/>
                        <a14:foregroundMark x1="37540" y1="26560" x2="37540" y2="30914"/>
                        <a14:foregroundMark x1="35144" y1="28447" x2="38978" y2="39187"/>
                        <a14:foregroundMark x1="42173" y1="46299" x2="40735" y2="61684"/>
                        <a14:foregroundMark x1="36581" y1="46299" x2="38658" y2="52685"/>
                        <a14:foregroundMark x1="50160" y1="45428" x2="50160" y2="53411"/>
                        <a14:foregroundMark x1="22204" y1="49057" x2="30671" y2="50653"/>
                        <a14:foregroundMark x1="21885" y1="48186" x2="23802" y2="48186"/>
                        <a14:foregroundMark x1="21885" y1="48621" x2="19808" y2="5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8" y="2059043"/>
            <a:ext cx="4360155" cy="479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4"/>
          <p:cNvSpPr/>
          <p:nvPr/>
        </p:nvSpPr>
        <p:spPr>
          <a:xfrm flipH="1">
            <a:off x="3791514" y="352425"/>
            <a:ext cx="7857559" cy="454342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vê những việc cần làm để hưởng ứng phong trào đền ơn đáp nghĩa.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những việc làm đáng tự hào của bản thân về hoạt động đền ơn đáp nghĩa.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30667" cy="6876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4"/>
          <a:srcRect t="27083" b="45000"/>
          <a:stretch>
            <a:fillRect/>
          </a:stretch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óc chia sẻ: Ý nghĩa của tục ngữ ăn quả nhớ kẻ trồng c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1074182"/>
            <a:ext cx="9210675" cy="45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42875"/>
            <a:ext cx="634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tục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700" y="5657849"/>
            <a:ext cx="9791700" cy="904875"/>
            <a:chOff x="1359003" y="989202"/>
            <a:chExt cx="9003416" cy="21851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59003" y="1164547"/>
              <a:ext cx="9003415" cy="1834458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Đáp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án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Ăn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quả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err="1">
                  <a:solidFill>
                    <a:srgbClr val="002060"/>
                  </a:solidFill>
                  <a:latin typeface="Calibri" panose="020F0502020204030204"/>
                </a:rPr>
                <a:t>nhớ</a:t>
              </a:r>
              <a:r>
                <a:rPr lang="en-US" sz="480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smtClean="0">
                  <a:solidFill>
                    <a:srgbClr val="002060"/>
                  </a:solidFill>
                  <a:latin typeface="Calibri" panose="020F0502020204030204"/>
                </a:rPr>
                <a:t>người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trồng</a:t>
              </a:r>
              <a:r>
                <a:rPr lang="en-US" sz="480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 panose="020F0502020204030204"/>
                </a:rPr>
                <a:t>cây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/>
          <a:srcRect t="27083" b="45000"/>
          <a:stretch>
            <a:fillRect/>
          </a:stretch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2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7" name="Google Shape;1267;p29"/>
          <p:cNvGrpSpPr/>
          <p:nvPr/>
        </p:nvGrpSpPr>
        <p:grpSpPr>
          <a:xfrm>
            <a:off x="2012373" y="350464"/>
            <a:ext cx="9701349" cy="5188993"/>
            <a:chOff x="4312920" y="2438400"/>
            <a:chExt cx="6823393" cy="3368040"/>
          </a:xfrm>
        </p:grpSpPr>
        <p:sp>
          <p:nvSpPr>
            <p:cNvPr id="1268" name="Google Shape;1268;p29"/>
            <p:cNvSpPr/>
            <p:nvPr/>
          </p:nvSpPr>
          <p:spPr>
            <a:xfrm>
              <a:off x="4312920" y="2438400"/>
              <a:ext cx="6823393" cy="3368040"/>
            </a:xfrm>
            <a:prstGeom prst="round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4508976" y="2535174"/>
              <a:ext cx="6431280" cy="3174492"/>
            </a:xfrm>
            <a:prstGeom prst="roundRect">
              <a:avLst/>
            </a:prstGeom>
            <a:noFill/>
            <a:ln w="38100" cap="flat" cmpd="sng">
              <a:solidFill>
                <a:srgbClr val="FF6699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" y="3094951"/>
            <a:ext cx="2372404" cy="3580820"/>
          </a:xfrm>
          <a:prstGeom prst="rect">
            <a:avLst/>
          </a:prstGeom>
        </p:spPr>
      </p:pic>
      <p:sp>
        <p:nvSpPr>
          <p:cNvPr id="15" name="Google Shape;1270;p29"/>
          <p:cNvSpPr txBox="1"/>
          <p:nvPr/>
        </p:nvSpPr>
        <p:spPr>
          <a:xfrm>
            <a:off x="3012103" y="762462"/>
            <a:ext cx="7913072" cy="135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ý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nghĩa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tục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gì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1270;p29"/>
          <p:cNvSpPr txBox="1"/>
          <p:nvPr/>
        </p:nvSpPr>
        <p:spPr>
          <a:xfrm>
            <a:off x="3097827" y="2438862"/>
            <a:ext cx="8074997" cy="254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4000"/>
              </a:lnSpc>
              <a:buClr>
                <a:srgbClr val="000000"/>
              </a:buClr>
              <a:buSzPts val="3200"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=&gt; </a:t>
            </a:r>
            <a:r>
              <a:rPr lang="vi-VN" sz="28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tục ngữ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muốn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nói rằng khi được hưởng thụ những hoa thơm, trái ngọt cần nhớ tới người đã vun trồng, chăm sóc. Từ đó, "Ăn </a:t>
            </a:r>
            <a:r>
              <a:rPr lang="vi-VN" sz="2800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quả </a:t>
            </a:r>
            <a:r>
              <a:rPr lang="vi-VN" sz="2800" b="1" kern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nhớ</a:t>
            </a:r>
            <a:r>
              <a:rPr lang="en-US" sz="2800" b="1" kern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người</a:t>
            </a:r>
            <a:r>
              <a:rPr lang="vi-VN" sz="2800" b="1" kern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trồng cây" là lời nhắc nhở con người phải có lòng biết ơn.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725" y="1178625"/>
            <a:ext cx="7333612" cy="218514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45" y="1532298"/>
            <a:ext cx="7974259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931593" y="2771345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4972051" y="2466975"/>
            <a:ext cx="598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HĐ1: Chia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charset="0"/>
                <a:cs typeface="Calibri" panose="020F0502020204030204" pitchFamily="34" charset="0"/>
              </a:rPr>
              <a:t>hoạt động đền ơn đáp nghĩa ở địa phương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812" y="1457324"/>
            <a:ext cx="11377748" cy="5255239"/>
            <a:chOff x="341812" y="1028044"/>
            <a:chExt cx="11377748" cy="5684520"/>
          </a:xfrm>
        </p:grpSpPr>
        <p:sp>
          <p:nvSpPr>
            <p:cNvPr id="3" name="矩形 2"/>
            <p:cNvSpPr/>
            <p:nvPr/>
          </p:nvSpPr>
          <p:spPr>
            <a:xfrm>
              <a:off x="341812" y="1028044"/>
              <a:ext cx="11377748" cy="5684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2784" y="1393483"/>
              <a:ext cx="10870565" cy="444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Hoạt động đó là gì?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Hoạt động đó diễn ra khi nào?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Những ai tham gia hoạt động đó?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 em tại sao hoạt động đó lại được tổ chức</a:t>
              </a:r>
              <a:r>
                <a:rPr lang="en-US" sz="33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 ý nghĩa của nó?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Nêu cảm xúc khi tham gia hoạt động đó?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 Qua hoạt động đó, em học được thêm điều gì, kĩ năng gì?</a:t>
              </a:r>
            </a:p>
          </p:txBody>
        </p:sp>
      </p:grpSp>
      <p:pic>
        <p:nvPicPr>
          <p:cNvPr id="7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2749" y="4543706"/>
            <a:ext cx="2219044" cy="2219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0"/>
            <a:ext cx="936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/>
          <a:srcRect t="27083" b="45000"/>
          <a:stretch>
            <a:fillRect/>
          </a:stretch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128354" y="800100"/>
            <a:ext cx="10206396" cy="5418877"/>
            <a:chOff x="4144021" y="1484380"/>
            <a:chExt cx="7574794" cy="4840220"/>
          </a:xfrm>
        </p:grpSpPr>
        <p:grpSp>
          <p:nvGrpSpPr>
            <p:cNvPr id="9" name="Group 8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36675" y="1616156"/>
              <a:ext cx="6767991" cy="406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457200" indent="-45720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vi-VN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Mỗi tháng lớp ra quét dọn nghĩa trang liệt sĩ 1 lần: bạn quét rác, bạn hót rác, bạn nhổ cỏ, bạn lau các bia mộ, bạn hương, bạn dâng hoa. Ai rất vui, thương các liệt sĩ, biết ơn họ,...</a:t>
              </a:r>
            </a:p>
            <a:p>
              <a:pPr marL="457200" indent="-45720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vi-VN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Thỉnh thoảng trường em tổ chức đến thăm bà mẹ liệt sĩ, các cô chú thương binh sau đó quét dọn nhà cửa, nấu cơm giúp mẹ liệt sĩ....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1010</Words>
  <Application>Microsoft Office PowerPoint</Application>
  <PresentationFormat>Widescreen</PresentationFormat>
  <Paragraphs>86</Paragraphs>
  <Slides>38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Arial</vt:lpstr>
      <vt:lpstr>Bebas Neue</vt:lpstr>
      <vt:lpstr>Calibri</vt:lpstr>
      <vt:lpstr>Calibri Light</vt:lpstr>
      <vt:lpstr>Cambria</vt:lpstr>
      <vt:lpstr>Chau Philomene One</vt:lpstr>
      <vt:lpstr>DengXian</vt:lpstr>
      <vt:lpstr>DengXian</vt:lpstr>
      <vt:lpstr>Didact Gothic</vt:lpstr>
      <vt:lpstr>Georgia</vt:lpstr>
      <vt:lpstr>Roboto</vt:lpstr>
      <vt:lpstr>Tahoma</vt:lpstr>
      <vt:lpstr>Times New Roman</vt:lpstr>
      <vt:lpstr>Ubuntu</vt:lpstr>
      <vt:lpstr>Wingdings</vt:lpstr>
      <vt:lpstr>字魂59号-创粗黑</vt:lpstr>
      <vt:lpstr>字魂70号-灵悦黑体</vt:lpstr>
      <vt:lpstr>千图网海量PPT模板www.58pic.com​​</vt:lpstr>
      <vt:lpstr>4_Office 主题​​</vt:lpstr>
      <vt:lpstr>Eco-Friendly School Center by Slidesgo</vt:lpstr>
      <vt:lpstr>5_Office 主题​​</vt:lpstr>
      <vt:lpstr>1_Simple Light</vt:lpstr>
      <vt:lpstr>Chủ đề Office</vt:lpstr>
      <vt:lpstr>5_Office Theme</vt:lpstr>
      <vt:lpstr>Find a Rainbow Day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2023-11-08T10:47:00Z</dcterms:created>
  <dcterms:modified xsi:type="dcterms:W3CDTF">2025-05-06T13:13:31Z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56C49CFA5A89454DBCD4F2BA00F7062E_12</vt:lpwstr>
  </property>
  <property fmtid="{D5CDD505-2E9C-101B-9397-08002B2CF9AE}" pid="3" name="KSOProductBuildVer">
    <vt:lpwstr>1033-12.2.0.13489</vt:lpwstr>
  </property>
</Properties>
</file>