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4"/>
  </p:notesMasterIdLst>
  <p:sldIdLst>
    <p:sldId id="4152" r:id="rId3"/>
    <p:sldId id="4219" r:id="rId4"/>
    <p:sldId id="4428" r:id="rId5"/>
    <p:sldId id="4421" r:id="rId6"/>
    <p:sldId id="4350" r:id="rId7"/>
    <p:sldId id="4375" r:id="rId8"/>
    <p:sldId id="4195" r:id="rId9"/>
    <p:sldId id="4401" r:id="rId10"/>
    <p:sldId id="4423" r:id="rId11"/>
    <p:sldId id="4424" r:id="rId12"/>
    <p:sldId id="4425" r:id="rId13"/>
    <p:sldId id="4265" r:id="rId14"/>
    <p:sldId id="4426" r:id="rId15"/>
    <p:sldId id="4422" r:id="rId16"/>
    <p:sldId id="4427" r:id="rId17"/>
    <p:sldId id="4202" r:id="rId18"/>
    <p:sldId id="4170" r:id="rId19"/>
    <p:sldId id="4405" r:id="rId20"/>
    <p:sldId id="4407" r:id="rId21"/>
    <p:sldId id="4408" r:id="rId22"/>
    <p:sldId id="4409" r:id="rId23"/>
    <p:sldId id="4410" r:id="rId24"/>
    <p:sldId id="4411" r:id="rId25"/>
    <p:sldId id="4412" r:id="rId26"/>
    <p:sldId id="4413" r:id="rId27"/>
    <p:sldId id="4414" r:id="rId28"/>
    <p:sldId id="4415" r:id="rId29"/>
    <p:sldId id="4416" r:id="rId30"/>
    <p:sldId id="4417" r:id="rId31"/>
    <p:sldId id="4419" r:id="rId32"/>
    <p:sldId id="4420" r:id="rId33"/>
  </p:sldIdLst>
  <p:sldSz cx="12192000" cy="6858000"/>
  <p:notesSz cx="6858000" cy="9144000"/>
  <p:embeddedFontLs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
      <p:font typeface="Roboto Black" panose="020B0604020202020204" charset="0"/>
      <p:regular r:id="rId41"/>
      <p:bold r:id="rId42"/>
      <p:boldItalic r:id="rId43"/>
    </p:embeddedFont>
    <p:embeddedFont>
      <p:font typeface="Roboto" panose="020B0604020202020204" charset="0"/>
      <p:regular r:id="rId44"/>
      <p:bold r:id="rId45"/>
      <p:italic r:id="rId46"/>
      <p:boldItalic r:id="rId47"/>
    </p:embeddedFont>
    <p:embeddedFont>
      <p:font typeface="Pangolin" panose="020B0604020202020204" charset="0"/>
      <p:regular r:id="rId4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7B57"/>
    <a:srgbClr val="E14FCC"/>
    <a:srgbClr val="AFE3D0"/>
    <a:srgbClr val="5271FF"/>
    <a:srgbClr val="2B4A9D"/>
    <a:srgbClr val="F6D063"/>
    <a:srgbClr val="97C8F1"/>
    <a:srgbClr val="F7959D"/>
    <a:srgbClr val="5A9B3F"/>
    <a:srgbClr val="29B1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8" d="100"/>
          <a:sy n="18" d="100"/>
        </p:scale>
        <p:origin x="28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20/04/2025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420963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mô tả cảnh trong bức ảnh. </a:t>
            </a:r>
            <a:r>
              <a:rPr lang="vi-VN" baseline="0"/>
              <a:t>Bầu trời </a:t>
            </a:r>
            <a:r>
              <a:rPr lang="en-US" baseline="0"/>
              <a:t>này thường gặp khi nào? Vào giữa trưa, trời nắng em có thể nhìn thẳng vào mặt trời không? Vì sao?</a:t>
            </a:r>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3139943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mô tả cảnh trong bức ảnh.</a:t>
            </a:r>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1179250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3502001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nêu điểm nổi bật trong bức ảnh. Buổi tối em nhìn lên bầu trời thấy gì?</a:t>
            </a:r>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1129003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thảo</a:t>
            </a:r>
            <a:r>
              <a:rPr lang="en-US" baseline="0"/>
              <a:t> luận chỉ ra sự khác biệt của bầu trời vào ban ngày và ban đêm</a:t>
            </a:r>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14</a:t>
            </a:fld>
            <a:endParaRPr lang="vi-VN"/>
          </a:p>
        </p:txBody>
      </p:sp>
    </p:spTree>
    <p:extLst>
      <p:ext uri="{BB962C8B-B14F-4D97-AF65-F5344CB8AC3E}">
        <p14:creationId xmlns:p14="http://schemas.microsoft.com/office/powerpoint/2010/main" val="3103390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3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1194623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16</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nêu tiêu chí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382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Cho HS thống</a:t>
            </a:r>
            <a:r>
              <a:rPr lang="en-US" baseline="0">
                <a:latin typeface="Times New Roman" panose="02020603050405020304" pitchFamily="18" charset="0"/>
                <a:cs typeface="Times New Roman" panose="02020603050405020304" pitchFamily="18" charset="0"/>
              </a:rPr>
              <a:t> nhất ý tưởng thực hiện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061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nghe, hát và múa theo nhạc</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a:t>
            </a:r>
            <a:r>
              <a:rPr lang="vi-VN" baseline="0"/>
              <a:t>4</a:t>
            </a:r>
            <a:r>
              <a:rPr lang="en-US" baseline="0"/>
              <a:t>.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4751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427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6377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sản phẩm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2520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sản phẩm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9592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sản phẩm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3330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sản phẩm. Khi làm trục là công đoạn khó, GV có thể hướng dẫn các em làm từ ống giấy, ống hút, ghim có sẵn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8841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4998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cho HS trình</a:t>
            </a:r>
            <a:r>
              <a:rPr lang="vi-VN" baseline="0">
                <a:latin typeface="Times New Roman" panose="02020603050405020304" pitchFamily="18" charset="0"/>
                <a:cs typeface="Times New Roman" panose="02020603050405020304" pitchFamily="18" charset="0"/>
              </a:rPr>
              <a:t> bày về sản phẩm đã làm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8707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9841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858325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6683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phổ biến luật chơi và cho hs chơi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170683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tổ chức cho học sinh trao đổi sau khi chơi: Bầu trời ngày và đêm có gì khác biệt?</a:t>
            </a:r>
          </a:p>
          <a:p>
            <a:r>
              <a:rPr lang="vi-VN"/>
              <a:t>Giáo viên nhận xét câu trả lời của học sinh và từ đó dẫn dắt, nêu nhiệm vụ của bài học </a:t>
            </a:r>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3992633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dẫn</a:t>
            </a:r>
            <a:r>
              <a:rPr lang="en-US" baseline="0"/>
              <a:t> dắt Hs: các em có muốn làm mô hình ngày và đêm không?</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595903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mô tả cảnh trong bức ảnh. </a:t>
            </a:r>
            <a:r>
              <a:rPr lang="vi-VN" baseline="0"/>
              <a:t>Bầu trời ban ngày thường có những gì?</a:t>
            </a:r>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3399883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mô tả cảnh trong bức ảnh. </a:t>
            </a:r>
            <a:r>
              <a:rPr lang="vi-VN" baseline="0"/>
              <a:t>Bầu trời </a:t>
            </a:r>
            <a:r>
              <a:rPr lang="en-US" baseline="0"/>
              <a:t>sắp mưa và khi mưa có đặc điểm gì? (trời âm u, xám xịt)</a:t>
            </a:r>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1318851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292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436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807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521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480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748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907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305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05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51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0974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3.wdp"/><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9.png"/><Relationship Id="rId5" Type="http://schemas.microsoft.com/office/2007/relationships/hdphoto" Target="../media/hdphoto7.wdp"/><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0945" y="2054167"/>
            <a:ext cx="4987637" cy="4086860"/>
          </a:xfrm>
          <a:prstGeom prst="rect">
            <a:avLst/>
          </a:prstGeom>
        </p:spPr>
      </p:pic>
      <p:pic>
        <p:nvPicPr>
          <p:cNvPr id="4" name="Picture 3"/>
          <p:cNvPicPr>
            <a:picLocks noChangeAspect="1"/>
          </p:cNvPicPr>
          <p:nvPr/>
        </p:nvPicPr>
        <p:blipFill>
          <a:blip r:embed="rId4"/>
          <a:stretch>
            <a:fillRect/>
          </a:stretch>
        </p:blipFill>
        <p:spPr>
          <a:xfrm>
            <a:off x="6336672" y="2054167"/>
            <a:ext cx="4798584" cy="4086859"/>
          </a:xfrm>
          <a:prstGeom prst="rect">
            <a:avLst/>
          </a:prstGeom>
        </p:spPr>
      </p:pic>
      <p:sp>
        <p:nvSpPr>
          <p:cNvPr id="40" name="TextBox 39">
            <a:extLst>
              <a:ext uri="{FF2B5EF4-FFF2-40B4-BE49-F238E27FC236}">
                <a16:creationId xmlns:a16="http://schemas.microsoft.com/office/drawing/2014/main" id="{DA14CBFD-2C6F-E4A0-F468-3C5C731B2275}"/>
              </a:ext>
            </a:extLst>
          </p:cNvPr>
          <p:cNvSpPr txBox="1"/>
          <p:nvPr/>
        </p:nvSpPr>
        <p:spPr>
          <a:xfrm>
            <a:off x="5023498" y="60469"/>
            <a:ext cx="2380532"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BÀI 15</a:t>
            </a:r>
          </a:p>
        </p:txBody>
      </p:sp>
      <p:sp>
        <p:nvSpPr>
          <p:cNvPr id="7" name="TextBox 6"/>
          <p:cNvSpPr txBox="1"/>
          <p:nvPr/>
        </p:nvSpPr>
        <p:spPr>
          <a:xfrm>
            <a:off x="2058744" y="856576"/>
            <a:ext cx="9150812" cy="1015663"/>
          </a:xfrm>
          <a:prstGeom prst="rect">
            <a:avLst/>
          </a:prstGeom>
          <a:noFill/>
        </p:spPr>
        <p:txBody>
          <a:bodyPr wrap="square" rtlCol="0">
            <a:spAutoFit/>
          </a:bodyPr>
          <a:lstStyle/>
          <a:p>
            <a:pPr lvl="0" algn="ctr">
              <a:defRPr/>
            </a:pPr>
            <a:r>
              <a:rPr lang="en-US" altLang="zh-CN" sz="6000" b="1">
                <a:solidFill>
                  <a:srgbClr val="002060"/>
                </a:solidFill>
                <a:latin typeface="Roboto Black" panose="02000000000000000000" pitchFamily="2" charset="0"/>
                <a:ea typeface="Roboto Black" panose="02000000000000000000" pitchFamily="2" charset="0"/>
              </a:rPr>
              <a:t>BẦU TRỜI NGÀY VÀ ĐÊM</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sp>
        <p:nvSpPr>
          <p:cNvPr id="16" name="Freeform 15"/>
          <p:cNvSpPr/>
          <p:nvPr/>
        </p:nvSpPr>
        <p:spPr>
          <a:xfrm>
            <a:off x="5050585" y="5341818"/>
            <a:ext cx="1490174" cy="1349896"/>
          </a:xfrm>
          <a:custGeom>
            <a:avLst/>
            <a:gdLst>
              <a:gd name="connsiteX0" fmla="*/ 1238586 w 1490174"/>
              <a:gd name="connsiteY0" fmla="*/ 0 h 1349896"/>
              <a:gd name="connsiteX1" fmla="*/ 1490174 w 1490174"/>
              <a:gd name="connsiteY1" fmla="*/ 251588 h 1349896"/>
              <a:gd name="connsiteX2" fmla="*/ 1336515 w 1490174"/>
              <a:gd name="connsiteY2" fmla="*/ 483405 h 1349896"/>
              <a:gd name="connsiteX3" fmla="*/ 1294936 w 1490174"/>
              <a:gd name="connsiteY3" fmla="*/ 496312 h 1349896"/>
              <a:gd name="connsiteX4" fmla="*/ 1309482 w 1490174"/>
              <a:gd name="connsiteY4" fmla="*/ 523111 h 1349896"/>
              <a:gd name="connsiteX5" fmla="*/ 1356250 w 1490174"/>
              <a:gd name="connsiteY5" fmla="*/ 754763 h 1349896"/>
              <a:gd name="connsiteX6" fmla="*/ 761117 w 1490174"/>
              <a:gd name="connsiteY6" fmla="*/ 1349896 h 1349896"/>
              <a:gd name="connsiteX7" fmla="*/ 165984 w 1490174"/>
              <a:gd name="connsiteY7" fmla="*/ 754763 h 1349896"/>
              <a:gd name="connsiteX8" fmla="*/ 178075 w 1490174"/>
              <a:gd name="connsiteY8" fmla="*/ 634823 h 1349896"/>
              <a:gd name="connsiteX9" fmla="*/ 185357 w 1490174"/>
              <a:gd name="connsiteY9" fmla="*/ 611365 h 1349896"/>
              <a:gd name="connsiteX10" fmla="*/ 153659 w 1490174"/>
              <a:gd name="connsiteY10" fmla="*/ 601525 h 1349896"/>
              <a:gd name="connsiteX11" fmla="*/ 0 w 1490174"/>
              <a:gd name="connsiteY11" fmla="*/ 369708 h 1349896"/>
              <a:gd name="connsiteX12" fmla="*/ 251588 w 1490174"/>
              <a:gd name="connsiteY12" fmla="*/ 118120 h 1349896"/>
              <a:gd name="connsiteX13" fmla="*/ 460209 w 1490174"/>
              <a:gd name="connsiteY13" fmla="*/ 229043 h 1349896"/>
              <a:gd name="connsiteX14" fmla="*/ 466475 w 1490174"/>
              <a:gd name="connsiteY14" fmla="*/ 240588 h 1349896"/>
              <a:gd name="connsiteX15" fmla="*/ 529464 w 1490174"/>
              <a:gd name="connsiteY15" fmla="*/ 206399 h 1349896"/>
              <a:gd name="connsiteX16" fmla="*/ 761117 w 1490174"/>
              <a:gd name="connsiteY16" fmla="*/ 159630 h 1349896"/>
              <a:gd name="connsiteX17" fmla="*/ 881057 w 1490174"/>
              <a:gd name="connsiteY17" fmla="*/ 171721 h 1349896"/>
              <a:gd name="connsiteX18" fmla="*/ 991591 w 1490174"/>
              <a:gd name="connsiteY18" fmla="*/ 206033 h 1349896"/>
              <a:gd name="connsiteX19" fmla="*/ 992109 w 1490174"/>
              <a:gd name="connsiteY19" fmla="*/ 200885 h 1349896"/>
              <a:gd name="connsiteX20" fmla="*/ 1238586 w 1490174"/>
              <a:gd name="connsiteY20" fmla="*/ 0 h 134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0174" h="1349896">
                <a:moveTo>
                  <a:pt x="1238586" y="0"/>
                </a:moveTo>
                <a:cubicBezTo>
                  <a:pt x="1377534" y="0"/>
                  <a:pt x="1490174" y="112640"/>
                  <a:pt x="1490174" y="251588"/>
                </a:cubicBezTo>
                <a:cubicBezTo>
                  <a:pt x="1490174" y="355799"/>
                  <a:pt x="1426814" y="445212"/>
                  <a:pt x="1336515" y="483405"/>
                </a:cubicBezTo>
                <a:lnTo>
                  <a:pt x="1294936" y="496312"/>
                </a:lnTo>
                <a:lnTo>
                  <a:pt x="1309482" y="523111"/>
                </a:lnTo>
                <a:cubicBezTo>
                  <a:pt x="1339597" y="594311"/>
                  <a:pt x="1356250" y="672592"/>
                  <a:pt x="1356250" y="754763"/>
                </a:cubicBezTo>
                <a:cubicBezTo>
                  <a:pt x="1356250" y="1083446"/>
                  <a:pt x="1089800" y="1349896"/>
                  <a:pt x="761117" y="1349896"/>
                </a:cubicBezTo>
                <a:cubicBezTo>
                  <a:pt x="432434" y="1349896"/>
                  <a:pt x="165984" y="1083446"/>
                  <a:pt x="165984" y="754763"/>
                </a:cubicBezTo>
                <a:cubicBezTo>
                  <a:pt x="165984" y="713678"/>
                  <a:pt x="170147" y="673565"/>
                  <a:pt x="178075" y="634823"/>
                </a:cubicBezTo>
                <a:lnTo>
                  <a:pt x="185357" y="611365"/>
                </a:lnTo>
                <a:lnTo>
                  <a:pt x="153659" y="601525"/>
                </a:lnTo>
                <a:cubicBezTo>
                  <a:pt x="63360" y="563332"/>
                  <a:pt x="0" y="473919"/>
                  <a:pt x="0" y="369708"/>
                </a:cubicBezTo>
                <a:cubicBezTo>
                  <a:pt x="0" y="230760"/>
                  <a:pt x="112640" y="118120"/>
                  <a:pt x="251588" y="118120"/>
                </a:cubicBezTo>
                <a:cubicBezTo>
                  <a:pt x="338431" y="118120"/>
                  <a:pt x="414997" y="162120"/>
                  <a:pt x="460209" y="229043"/>
                </a:cubicBezTo>
                <a:lnTo>
                  <a:pt x="466475" y="240588"/>
                </a:lnTo>
                <a:lnTo>
                  <a:pt x="529464" y="206399"/>
                </a:lnTo>
                <a:cubicBezTo>
                  <a:pt x="600665" y="176283"/>
                  <a:pt x="678946" y="159630"/>
                  <a:pt x="761117" y="159630"/>
                </a:cubicBezTo>
                <a:cubicBezTo>
                  <a:pt x="802202" y="159630"/>
                  <a:pt x="842315" y="163794"/>
                  <a:pt x="881057" y="171721"/>
                </a:cubicBezTo>
                <a:lnTo>
                  <a:pt x="991591" y="206033"/>
                </a:lnTo>
                <a:lnTo>
                  <a:pt x="992109" y="200885"/>
                </a:lnTo>
                <a:cubicBezTo>
                  <a:pt x="1015569" y="86240"/>
                  <a:pt x="1117007" y="0"/>
                  <a:pt x="1238586"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5278582" y="5861290"/>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2862213" y="1008985"/>
            <a:ext cx="710687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đặc điểm của bầu trời trong những hình </a:t>
            </a:r>
            <a:r>
              <a:rPr lang="en-US" altLang="zh-CN"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39549" y="383993"/>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NGÀY</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99099" y="1995584"/>
            <a:ext cx="5159000" cy="34410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a:extLst>
              <a:ext uri="{FF2B5EF4-FFF2-40B4-BE49-F238E27FC236}">
                <a16:creationId xmlns:a16="http://schemas.microsoft.com/office/drawing/2014/main" id="{8BAB906A-1694-05DB-A671-51D0AA73C0B5}"/>
              </a:ext>
            </a:extLst>
          </p:cNvPr>
          <p:cNvSpPr txBox="1"/>
          <p:nvPr/>
        </p:nvSpPr>
        <p:spPr>
          <a:xfrm>
            <a:off x="1090690" y="2157055"/>
            <a:ext cx="29688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màu gì?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AB906A-1694-05DB-A671-51D0AA73C0B5}"/>
              </a:ext>
            </a:extLst>
          </p:cNvPr>
          <p:cNvSpPr txBox="1"/>
          <p:nvPr/>
        </p:nvSpPr>
        <p:spPr>
          <a:xfrm>
            <a:off x="1090689" y="3798462"/>
            <a:ext cx="381479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Bầu trời c</a:t>
            </a:r>
            <a:r>
              <a:rPr lang="vi-VN" altLang="zh-CN" sz="2400">
                <a:solidFill>
                  <a:srgbClr val="002060"/>
                </a:solidFill>
                <a:latin typeface="Roboto" panose="02000000000000000000" pitchFamily="2" charset="0"/>
                <a:ea typeface="Roboto" panose="02000000000000000000" pitchFamily="2" charset="0"/>
              </a:rPr>
              <a:t>ó Mặt Trời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8BAB906A-1694-05DB-A671-51D0AA73C0B5}"/>
              </a:ext>
            </a:extLst>
          </p:cNvPr>
          <p:cNvSpPr txBox="1"/>
          <p:nvPr/>
        </p:nvSpPr>
        <p:spPr>
          <a:xfrm>
            <a:off x="1090690" y="2926934"/>
            <a:ext cx="2717517"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a:t>
            </a:r>
            <a:r>
              <a:rPr lang="vi-VN" altLang="zh-CN" sz="2400">
                <a:solidFill>
                  <a:srgbClr val="FF0000"/>
                </a:solidFill>
                <a:latin typeface="Roboto" panose="02000000000000000000" pitchFamily="2" charset="0"/>
                <a:ea typeface="Roboto" panose="02000000000000000000" pitchFamily="2" charset="0"/>
              </a:rPr>
              <a:t>ây </a:t>
            </a:r>
            <a:r>
              <a:rPr lang="en-US" altLang="zh-CN" sz="2400">
                <a:solidFill>
                  <a:srgbClr val="FF0000"/>
                </a:solidFill>
                <a:latin typeface="Roboto" panose="02000000000000000000" pitchFamily="2" charset="0"/>
                <a:ea typeface="Roboto" panose="02000000000000000000" pitchFamily="2" charset="0"/>
              </a:rPr>
              <a:t>có màu trắng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8BAB906A-1694-05DB-A671-51D0AA73C0B5}"/>
              </a:ext>
            </a:extLst>
          </p:cNvPr>
          <p:cNvSpPr txBox="1"/>
          <p:nvPr/>
        </p:nvSpPr>
        <p:spPr>
          <a:xfrm>
            <a:off x="1090690" y="4630073"/>
            <a:ext cx="308720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có Mặt Trời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4" name="Oval 3"/>
          <p:cNvSpPr/>
          <p:nvPr/>
        </p:nvSpPr>
        <p:spPr>
          <a:xfrm rot="1845166">
            <a:off x="6354897" y="2662181"/>
            <a:ext cx="4259735" cy="21842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698863" y="2412354"/>
            <a:ext cx="1183341" cy="1029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AB906A-1694-05DB-A671-51D0AA73C0B5}"/>
              </a:ext>
            </a:extLst>
          </p:cNvPr>
          <p:cNvSpPr txBox="1"/>
          <p:nvPr/>
        </p:nvSpPr>
        <p:spPr>
          <a:xfrm>
            <a:off x="1101607" y="5505237"/>
            <a:ext cx="591590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Theo em đây là thời gian nào trong ngày</a:t>
            </a:r>
            <a:r>
              <a:rPr lang="vi-VN" altLang="zh-CN"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8BAB906A-1694-05DB-A671-51D0AA73C0B5}"/>
              </a:ext>
            </a:extLst>
          </p:cNvPr>
          <p:cNvSpPr txBox="1"/>
          <p:nvPr/>
        </p:nvSpPr>
        <p:spPr>
          <a:xfrm>
            <a:off x="1101607" y="6086998"/>
            <a:ext cx="873738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Đây là buổi trưa, Mặt Trời ở trên đỉnh đầu, nắng chói chang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09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26" presetClass="emph" presetSubtype="0" repeatCount="3000" fill="hold" grpId="1" nodeType="withEffect">
                                  <p:stCondLst>
                                    <p:cond delay="0"/>
                                  </p:stCondLst>
                                  <p:childTnLst>
                                    <p:animEffect transition="out" filter="fade">
                                      <p:cBhvr>
                                        <p:cTn id="28" dur="1000" tmFilter="0, 0; .2, .5; .8, .5; 1, 0"/>
                                        <p:tgtEl>
                                          <p:spTgt spid="4"/>
                                        </p:tgtEl>
                                      </p:cBhvr>
                                    </p:animEffect>
                                    <p:animScale>
                                      <p:cBhvr>
                                        <p:cTn id="29" dur="500" autoRev="1" fill="hold"/>
                                        <p:tgtEl>
                                          <p:spTgt spid="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1" presetClass="exit" presetSubtype="0" fill="hold" grpId="2"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26" presetClass="emph" presetSubtype="0" repeatCount="3000" fill="hold" grpId="1" nodeType="withEffect">
                                  <p:stCondLst>
                                    <p:cond delay="0"/>
                                  </p:stCondLst>
                                  <p:childTnLst>
                                    <p:animEffect transition="out" filter="fade">
                                      <p:cBhvr>
                                        <p:cTn id="46" dur="1000" tmFilter="0, 0; .2, .5; .8, .5; 1, 0"/>
                                        <p:tgtEl>
                                          <p:spTgt spid="17"/>
                                        </p:tgtEl>
                                      </p:cBhvr>
                                    </p:animEffect>
                                    <p:animScale>
                                      <p:cBhvr>
                                        <p:cTn id="47" dur="500" autoRev="1" fill="hold"/>
                                        <p:tgtEl>
                                          <p:spTgt spid="17"/>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P spid="4" grpId="0" animBg="1"/>
      <p:bldP spid="4" grpId="1" animBg="1"/>
      <p:bldP spid="4" grpId="2" animBg="1"/>
      <p:bldP spid="17" grpId="0" animBg="1"/>
      <p:bldP spid="17" grpId="1" animBg="1"/>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2862213" y="1008985"/>
            <a:ext cx="710687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đặc điểm của bầu trời trong những hình </a:t>
            </a:r>
            <a:r>
              <a:rPr lang="en-US" altLang="zh-CN"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39549" y="383993"/>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NGÀY</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99099" y="1996449"/>
            <a:ext cx="5159000" cy="34393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a:extLst>
              <a:ext uri="{FF2B5EF4-FFF2-40B4-BE49-F238E27FC236}">
                <a16:creationId xmlns:a16="http://schemas.microsoft.com/office/drawing/2014/main" id="{8BAB906A-1694-05DB-A671-51D0AA73C0B5}"/>
              </a:ext>
            </a:extLst>
          </p:cNvPr>
          <p:cNvSpPr txBox="1"/>
          <p:nvPr/>
        </p:nvSpPr>
        <p:spPr>
          <a:xfrm>
            <a:off x="1090690" y="2157055"/>
            <a:ext cx="29688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màu gì?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AB906A-1694-05DB-A671-51D0AA73C0B5}"/>
              </a:ext>
            </a:extLst>
          </p:cNvPr>
          <p:cNvSpPr txBox="1"/>
          <p:nvPr/>
        </p:nvSpPr>
        <p:spPr>
          <a:xfrm>
            <a:off x="1090690" y="3798462"/>
            <a:ext cx="40299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Bầu trời c</a:t>
            </a:r>
            <a:r>
              <a:rPr lang="vi-VN" altLang="zh-CN" sz="2400">
                <a:solidFill>
                  <a:srgbClr val="002060"/>
                </a:solidFill>
                <a:latin typeface="Roboto" panose="02000000000000000000" pitchFamily="2" charset="0"/>
                <a:ea typeface="Roboto" panose="02000000000000000000" pitchFamily="2" charset="0"/>
              </a:rPr>
              <a:t>ó Mặt Trời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8BAB906A-1694-05DB-A671-51D0AA73C0B5}"/>
              </a:ext>
            </a:extLst>
          </p:cNvPr>
          <p:cNvSpPr txBox="1"/>
          <p:nvPr/>
        </p:nvSpPr>
        <p:spPr>
          <a:xfrm>
            <a:off x="1090690" y="2926934"/>
            <a:ext cx="2717517"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a:t>
            </a:r>
            <a:r>
              <a:rPr lang="vi-VN" altLang="zh-CN" sz="2400">
                <a:solidFill>
                  <a:srgbClr val="FF0000"/>
                </a:solidFill>
                <a:latin typeface="Roboto" panose="02000000000000000000" pitchFamily="2" charset="0"/>
                <a:ea typeface="Roboto" panose="02000000000000000000" pitchFamily="2" charset="0"/>
              </a:rPr>
              <a:t>ây </a:t>
            </a:r>
            <a:r>
              <a:rPr lang="en-US" altLang="zh-CN" sz="2400">
                <a:solidFill>
                  <a:srgbClr val="FF0000"/>
                </a:solidFill>
                <a:latin typeface="Roboto" panose="02000000000000000000" pitchFamily="2" charset="0"/>
                <a:ea typeface="Roboto" panose="02000000000000000000" pitchFamily="2" charset="0"/>
              </a:rPr>
              <a:t>có màu vàng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8BAB906A-1694-05DB-A671-51D0AA73C0B5}"/>
              </a:ext>
            </a:extLst>
          </p:cNvPr>
          <p:cNvSpPr txBox="1"/>
          <p:nvPr/>
        </p:nvSpPr>
        <p:spPr>
          <a:xfrm>
            <a:off x="1090690" y="4630073"/>
            <a:ext cx="325539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có Mặt Trời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4" name="Oval 3"/>
          <p:cNvSpPr/>
          <p:nvPr/>
        </p:nvSpPr>
        <p:spPr>
          <a:xfrm>
            <a:off x="6312687" y="2797433"/>
            <a:ext cx="3977846" cy="14270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310665" y="4010581"/>
            <a:ext cx="1183341" cy="1029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AB906A-1694-05DB-A671-51D0AA73C0B5}"/>
              </a:ext>
            </a:extLst>
          </p:cNvPr>
          <p:cNvSpPr txBox="1"/>
          <p:nvPr/>
        </p:nvSpPr>
        <p:spPr>
          <a:xfrm>
            <a:off x="1101607" y="5505237"/>
            <a:ext cx="591590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Theo em đây là thời gian nào trong ngày</a:t>
            </a:r>
            <a:r>
              <a:rPr lang="vi-VN" altLang="zh-CN"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8BAB906A-1694-05DB-A671-51D0AA73C0B5}"/>
              </a:ext>
            </a:extLst>
          </p:cNvPr>
          <p:cNvSpPr txBox="1"/>
          <p:nvPr/>
        </p:nvSpPr>
        <p:spPr>
          <a:xfrm>
            <a:off x="1101607" y="6036357"/>
            <a:ext cx="565435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Đây là buổi chiều tà, Mặt Trời sắp lặn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543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26" presetClass="emph" presetSubtype="0" repeatCount="3000" fill="hold" grpId="1" nodeType="withEffect">
                                  <p:stCondLst>
                                    <p:cond delay="0"/>
                                  </p:stCondLst>
                                  <p:childTnLst>
                                    <p:animEffect transition="out" filter="fade">
                                      <p:cBhvr>
                                        <p:cTn id="28" dur="1000" tmFilter="0, 0; .2, .5; .8, .5; 1, 0"/>
                                        <p:tgtEl>
                                          <p:spTgt spid="4"/>
                                        </p:tgtEl>
                                      </p:cBhvr>
                                    </p:animEffect>
                                    <p:animScale>
                                      <p:cBhvr>
                                        <p:cTn id="29" dur="500" autoRev="1" fill="hold"/>
                                        <p:tgtEl>
                                          <p:spTgt spid="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1" presetClass="exit" presetSubtype="0" fill="hold" grpId="2"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26" presetClass="emph" presetSubtype="0" repeatCount="3000" fill="hold" grpId="1" nodeType="withEffect">
                                  <p:stCondLst>
                                    <p:cond delay="0"/>
                                  </p:stCondLst>
                                  <p:childTnLst>
                                    <p:animEffect transition="out" filter="fade">
                                      <p:cBhvr>
                                        <p:cTn id="46" dur="1000" tmFilter="0, 0; .2, .5; .8, .5; 1, 0"/>
                                        <p:tgtEl>
                                          <p:spTgt spid="17"/>
                                        </p:tgtEl>
                                      </p:cBhvr>
                                    </p:animEffect>
                                    <p:animScale>
                                      <p:cBhvr>
                                        <p:cTn id="47" dur="500" autoRev="1" fill="hold"/>
                                        <p:tgtEl>
                                          <p:spTgt spid="17"/>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P spid="4" grpId="0" animBg="1"/>
      <p:bldP spid="4" grpId="1" animBg="1"/>
      <p:bldP spid="4" grpId="2" animBg="1"/>
      <p:bldP spid="17" grpId="0" animBg="1"/>
      <p:bldP spid="17" grpId="1" animBg="1"/>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59003" y="1537770"/>
            <a:ext cx="10459385" cy="4941454"/>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
            </a: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p:cNvSpPr txBox="1"/>
          <p:nvPr/>
        </p:nvSpPr>
        <p:spPr>
          <a:xfrm>
            <a:off x="1314450" y="1789536"/>
            <a:ext cx="9812461"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Bầu trời vào ban ngày có đặc điểm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Kể tên các hoạt động diễn ra vào ban ngày</a:t>
            </a:r>
          </a:p>
          <a:p>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a:t>
            </a:r>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Câu nào nói đúng về bầu trời ban ngày </a:t>
            </a:r>
          </a:p>
          <a:p>
            <a:r>
              <a:rPr lang="vi-VN" sz="2400">
                <a:latin typeface="Roboto" panose="02000000000000000000" pitchFamily="2" charset="0"/>
                <a:ea typeface="Roboto" panose="02000000000000000000" pitchFamily="2" charset="0"/>
              </a:rPr>
              <a:t>A. Khi trời mưa, chúng ta </a:t>
            </a:r>
            <a:r>
              <a:rPr lang="en-US" sz="2400">
                <a:latin typeface="Roboto" panose="02000000000000000000" pitchFamily="2" charset="0"/>
                <a:ea typeface="Roboto" panose="02000000000000000000" pitchFamily="2" charset="0"/>
              </a:rPr>
              <a:t>thường </a:t>
            </a:r>
            <a:r>
              <a:rPr lang="vi-VN" sz="2400">
                <a:latin typeface="Roboto" panose="02000000000000000000" pitchFamily="2" charset="0"/>
                <a:ea typeface="Roboto" panose="02000000000000000000" pitchFamily="2" charset="0"/>
              </a:rPr>
              <a:t>không nhìn thấy Mặt Trời trên bầu trời.</a:t>
            </a:r>
          </a:p>
          <a:p>
            <a:r>
              <a:rPr lang="vi-VN" sz="2400">
                <a:latin typeface="Roboto" panose="02000000000000000000" pitchFamily="2" charset="0"/>
                <a:ea typeface="Roboto" panose="02000000000000000000" pitchFamily="2" charset="0"/>
              </a:rPr>
              <a:t>B. Vào ban ngày, chúng ta nhìn thấy các vì sao sáng lấp lánh.</a:t>
            </a:r>
          </a:p>
          <a:p>
            <a:r>
              <a:rPr lang="vi-VN" sz="2400">
                <a:latin typeface="Roboto" panose="02000000000000000000" pitchFamily="2" charset="0"/>
                <a:ea typeface="Roboto" panose="02000000000000000000" pitchFamily="2" charset="0"/>
              </a:rPr>
              <a:t>C. Bầu trời ban ngày có mây trắng bay.</a:t>
            </a:r>
          </a:p>
          <a:p>
            <a:r>
              <a:rPr lang="vi-VN" sz="2400">
                <a:latin typeface="Roboto" panose="02000000000000000000" pitchFamily="2" charset="0"/>
                <a:ea typeface="Roboto" panose="02000000000000000000" pitchFamily="2" charset="0"/>
              </a:rPr>
              <a:t>D. Nhờ có ánh trăng mà bầu trời ban ngày sáng bừng lên.</a:t>
            </a:r>
          </a:p>
        </p:txBody>
      </p:sp>
      <p:sp>
        <p:nvSpPr>
          <p:cNvPr id="16" name="TextBox 15"/>
          <p:cNvSpPr txBox="1"/>
          <p:nvPr/>
        </p:nvSpPr>
        <p:spPr>
          <a:xfrm>
            <a:off x="1514476" y="2095905"/>
            <a:ext cx="878698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ban ngày có Mặt Trời toả ánh nắng chiếu sáng mọi vật</a:t>
            </a:r>
            <a:endParaRPr lang="vi-VN" altLang="zh-CN" sz="240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1520105" y="2832326"/>
            <a:ext cx="8032686"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Các hoạt động ban ngày: làm việc, đi học, đá bóng, đi bơi</a:t>
            </a:r>
            <a:endParaRPr lang="vi-VN" altLang="zh-CN" sz="2400">
              <a:solidFill>
                <a:srgbClr val="FF0000"/>
              </a:solidFill>
              <a:latin typeface="Roboto" panose="02000000000000000000" pitchFamily="2" charset="0"/>
              <a:ea typeface="Roboto" panose="02000000000000000000" pitchFamily="2" charset="0"/>
            </a:endParaRPr>
          </a:p>
        </p:txBody>
      </p:sp>
      <p:sp>
        <p:nvSpPr>
          <p:cNvPr id="17" name="TextBox 16"/>
          <p:cNvSpPr txBox="1"/>
          <p:nvPr/>
        </p:nvSpPr>
        <p:spPr>
          <a:xfrm>
            <a:off x="1520105" y="3183133"/>
            <a:ext cx="8032686"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Xem ti vi, quét nhà, phơi quần áo, ăn</a:t>
            </a:r>
            <a:endParaRPr lang="vi-VN" altLang="zh-CN" sz="2400">
              <a:solidFill>
                <a:srgbClr val="FF0000"/>
              </a:solidFill>
              <a:latin typeface="Roboto" panose="02000000000000000000" pitchFamily="2" charset="0"/>
              <a:ea typeface="Roboto" panose="02000000000000000000" pitchFamily="2" charset="0"/>
            </a:endParaRPr>
          </a:p>
        </p:txBody>
      </p:sp>
      <p:sp>
        <p:nvSpPr>
          <p:cNvPr id="2" name="Oval 1"/>
          <p:cNvSpPr/>
          <p:nvPr/>
        </p:nvSpPr>
        <p:spPr>
          <a:xfrm>
            <a:off x="1270975" y="3969128"/>
            <a:ext cx="463023" cy="4630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270974" y="4683917"/>
            <a:ext cx="463023" cy="4630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26" presetClass="emph" presetSubtype="0" repeatCount="3000" fill="hold" grpId="1" nodeType="withEffect">
                                  <p:stCondLst>
                                    <p:cond delay="0"/>
                                  </p:stCondLst>
                                  <p:childTnLst>
                                    <p:animEffect transition="out" filter="fade">
                                      <p:cBhvr>
                                        <p:cTn id="22" dur="1000" tmFilter="0, 0; .2, .5; .8, .5; 1, 0"/>
                                        <p:tgtEl>
                                          <p:spTgt spid="2"/>
                                        </p:tgtEl>
                                      </p:cBhvr>
                                    </p:animEffect>
                                    <p:animScale>
                                      <p:cBhvr>
                                        <p:cTn id="23" dur="500" autoRev="1" fill="hold"/>
                                        <p:tgtEl>
                                          <p:spTgt spid="2"/>
                                        </p:tgtEl>
                                      </p:cBhvr>
                                      <p:by x="105000" y="105000"/>
                                    </p:animScale>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26" presetClass="emph" presetSubtype="0" repeatCount="3000" fill="hold" grpId="1" nodeType="withEffect">
                                  <p:stCondLst>
                                    <p:cond delay="0"/>
                                  </p:stCondLst>
                                  <p:childTnLst>
                                    <p:animEffect transition="out" filter="fade">
                                      <p:cBhvr>
                                        <p:cTn id="28" dur="1000" tmFilter="0, 0; .2, .5; .8, .5; 1, 0"/>
                                        <p:tgtEl>
                                          <p:spTgt spid="18"/>
                                        </p:tgtEl>
                                      </p:cBhvr>
                                    </p:animEffect>
                                    <p:animScale>
                                      <p:cBhvr>
                                        <p:cTn id="29" dur="5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17" grpId="0"/>
      <p:bldP spid="2" grpId="0" animBg="1"/>
      <p:bldP spid="2"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11507" y="4204829"/>
            <a:ext cx="3248809" cy="2294810"/>
            <a:chOff x="4101142" y="2490285"/>
            <a:chExt cx="3577884" cy="2546020"/>
          </a:xfrm>
        </p:grpSpPr>
        <p:pic>
          <p:nvPicPr>
            <p:cNvPr id="19" name="Picture 1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01142" y="2490285"/>
              <a:ext cx="3577884" cy="25460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5" name="Oval 24"/>
            <p:cNvSpPr/>
            <p:nvPr/>
          </p:nvSpPr>
          <p:spPr>
            <a:xfrm>
              <a:off x="4194895" y="2584308"/>
              <a:ext cx="438845" cy="438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B050"/>
                  </a:solidFill>
                  <a:latin typeface="Roboto Black" panose="02000000000000000000" pitchFamily="2" charset="0"/>
                  <a:ea typeface="Roboto Black" panose="02000000000000000000" pitchFamily="2" charset="0"/>
                </a:rPr>
                <a:t>2</a:t>
              </a:r>
            </a:p>
          </p:txBody>
        </p:sp>
      </p:grpSp>
      <p:grpSp>
        <p:nvGrpSpPr>
          <p:cNvPr id="8" name="Group 7"/>
          <p:cNvGrpSpPr/>
          <p:nvPr/>
        </p:nvGrpSpPr>
        <p:grpSpPr>
          <a:xfrm>
            <a:off x="6372359" y="1456105"/>
            <a:ext cx="3248809" cy="2150989"/>
            <a:chOff x="6183019" y="3537311"/>
            <a:chExt cx="3577884" cy="2386455"/>
          </a:xfrm>
        </p:grpSpPr>
        <p:pic>
          <p:nvPicPr>
            <p:cNvPr id="22" name="Picture 2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83019" y="3537311"/>
              <a:ext cx="3577884" cy="23864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6" name="Oval 25"/>
            <p:cNvSpPr/>
            <p:nvPr/>
          </p:nvSpPr>
          <p:spPr>
            <a:xfrm>
              <a:off x="6297143" y="3685665"/>
              <a:ext cx="438845" cy="438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B050"/>
                  </a:solidFill>
                  <a:latin typeface="Roboto Black" panose="02000000000000000000" pitchFamily="2" charset="0"/>
                  <a:ea typeface="Roboto Black" panose="02000000000000000000" pitchFamily="2" charset="0"/>
                </a:rPr>
                <a:t>3</a:t>
              </a:r>
            </a:p>
          </p:txBody>
        </p:sp>
      </p:grpSp>
      <p:grpSp>
        <p:nvGrpSpPr>
          <p:cNvPr id="10" name="Group 9"/>
          <p:cNvGrpSpPr/>
          <p:nvPr/>
        </p:nvGrpSpPr>
        <p:grpSpPr>
          <a:xfrm>
            <a:off x="6420674" y="4277279"/>
            <a:ext cx="3248809" cy="2149909"/>
            <a:chOff x="8169799" y="4136664"/>
            <a:chExt cx="3577884" cy="2385256"/>
          </a:xfrm>
        </p:grpSpPr>
        <p:pic>
          <p:nvPicPr>
            <p:cNvPr id="23" name="Picture 2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69799" y="4136664"/>
              <a:ext cx="3577884" cy="23852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7" name="Oval 26"/>
            <p:cNvSpPr/>
            <p:nvPr/>
          </p:nvSpPr>
          <p:spPr>
            <a:xfrm>
              <a:off x="8315230" y="4257836"/>
              <a:ext cx="438845" cy="438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B050"/>
                  </a:solidFill>
                  <a:latin typeface="Roboto Black" panose="02000000000000000000" pitchFamily="2" charset="0"/>
                  <a:ea typeface="Roboto Black" panose="02000000000000000000" pitchFamily="2" charset="0"/>
                </a:rPr>
                <a:t>4</a:t>
              </a:r>
            </a:p>
          </p:txBody>
        </p:sp>
      </p:grpSp>
      <p:grpSp>
        <p:nvGrpSpPr>
          <p:cNvPr id="6" name="Group 5"/>
          <p:cNvGrpSpPr/>
          <p:nvPr/>
        </p:nvGrpSpPr>
        <p:grpSpPr>
          <a:xfrm>
            <a:off x="2662695" y="1437659"/>
            <a:ext cx="3248809" cy="2419068"/>
            <a:chOff x="721155" y="1791302"/>
            <a:chExt cx="3577884" cy="2683880"/>
          </a:xfrm>
        </p:grpSpPr>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1155" y="1791302"/>
              <a:ext cx="3577884" cy="26838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Oval 4"/>
            <p:cNvSpPr/>
            <p:nvPr/>
          </p:nvSpPr>
          <p:spPr>
            <a:xfrm>
              <a:off x="866193" y="1966486"/>
              <a:ext cx="438845" cy="438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B050"/>
                  </a:solidFill>
                  <a:latin typeface="Roboto Black" panose="02000000000000000000" pitchFamily="2" charset="0"/>
                  <a:ea typeface="Roboto Black" panose="02000000000000000000" pitchFamily="2" charset="0"/>
                </a:rPr>
                <a:t>1</a:t>
              </a:r>
            </a:p>
          </p:txBody>
        </p:sp>
      </p:gr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1326516" y="731178"/>
            <a:ext cx="9972339"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Quan sát hình và kể những điều em nhìn thấy trên bầu trời vào ban đêm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47914" y="168264"/>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ĐÊM</a:t>
            </a:r>
            <a:endParaRPr lang="vi-VN" altLang="zh-CN" sz="3200">
              <a:solidFill>
                <a:srgbClr val="002060"/>
              </a:solidFill>
              <a:latin typeface="Roboto Black" panose="02000000000000000000" pitchFamily="2" charset="0"/>
              <a:ea typeface="Roboto Black" panose="02000000000000000000" pitchFamily="2" charset="0"/>
            </a:endParaRPr>
          </a:p>
        </p:txBody>
      </p:sp>
      <p:sp>
        <p:nvSpPr>
          <p:cNvPr id="13" name="TextBox 12">
            <a:extLst>
              <a:ext uri="{FF2B5EF4-FFF2-40B4-BE49-F238E27FC236}">
                <a16:creationId xmlns:a16="http://schemas.microsoft.com/office/drawing/2014/main" id="{8BAB906A-1694-05DB-A671-51D0AA73C0B5}"/>
              </a:ext>
            </a:extLst>
          </p:cNvPr>
          <p:cNvSpPr txBox="1"/>
          <p:nvPr/>
        </p:nvSpPr>
        <p:spPr>
          <a:xfrm>
            <a:off x="-168219" y="2146896"/>
            <a:ext cx="2968870"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Bầu trời có Mặt Trăng tròn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AB906A-1694-05DB-A671-51D0AA73C0B5}"/>
              </a:ext>
            </a:extLst>
          </p:cNvPr>
          <p:cNvSpPr txBox="1"/>
          <p:nvPr/>
        </p:nvSpPr>
        <p:spPr>
          <a:xfrm>
            <a:off x="-67513" y="5017125"/>
            <a:ext cx="2788058"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Bầu trời có rất nhiều ngôi sao nhỏ</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8BAB906A-1694-05DB-A671-51D0AA73C0B5}"/>
              </a:ext>
            </a:extLst>
          </p:cNvPr>
          <p:cNvSpPr txBox="1"/>
          <p:nvPr/>
        </p:nvSpPr>
        <p:spPr>
          <a:xfrm>
            <a:off x="9724795" y="1624051"/>
            <a:ext cx="1813084"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Bầu trời có ít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8BAB906A-1694-05DB-A671-51D0AA73C0B5}"/>
              </a:ext>
            </a:extLst>
          </p:cNvPr>
          <p:cNvSpPr txBox="1"/>
          <p:nvPr/>
        </p:nvSpPr>
        <p:spPr>
          <a:xfrm>
            <a:off x="9801538" y="4677140"/>
            <a:ext cx="2038302" cy="1569660"/>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Bầu trời không có Mặt Trăng, sao và mây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Oval 16"/>
          <p:cNvSpPr/>
          <p:nvPr/>
        </p:nvSpPr>
        <p:spPr>
          <a:xfrm>
            <a:off x="4676306" y="1901255"/>
            <a:ext cx="842367" cy="8477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105536" y="4504528"/>
            <a:ext cx="842367" cy="8477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766873" y="1901255"/>
            <a:ext cx="842367" cy="8477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045078" y="5104692"/>
            <a:ext cx="842367" cy="8477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49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26" presetClass="emph" presetSubtype="0" repeatCount="3000" fill="hold" grpId="1" nodeType="withEffect">
                                  <p:stCondLst>
                                    <p:cond delay="0"/>
                                  </p:stCondLst>
                                  <p:childTnLst>
                                    <p:animEffect transition="out" filter="fade">
                                      <p:cBhvr>
                                        <p:cTn id="22" dur="1000" tmFilter="0, 0; .2, .5; .8, .5; 1, 0"/>
                                        <p:tgtEl>
                                          <p:spTgt spid="17"/>
                                        </p:tgtEl>
                                      </p:cBhvr>
                                    </p:animEffect>
                                    <p:animScale>
                                      <p:cBhvr>
                                        <p:cTn id="23" dur="500" autoRev="1" fill="hold"/>
                                        <p:tgtEl>
                                          <p:spTgt spid="17"/>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26" presetClass="emph" presetSubtype="0" repeatCount="3000" fill="hold" grpId="1" nodeType="withEffect">
                                  <p:stCondLst>
                                    <p:cond delay="0"/>
                                  </p:stCondLst>
                                  <p:childTnLst>
                                    <p:animEffect transition="out" filter="fade">
                                      <p:cBhvr>
                                        <p:cTn id="33" dur="1000" tmFilter="0, 0; .2, .5; .8, .5; 1, 0"/>
                                        <p:tgtEl>
                                          <p:spTgt spid="28"/>
                                        </p:tgtEl>
                                      </p:cBhvr>
                                    </p:animEffect>
                                    <p:animScale>
                                      <p:cBhvr>
                                        <p:cTn id="34" dur="500" autoRev="1" fill="hold"/>
                                        <p:tgtEl>
                                          <p:spTgt spid="28"/>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26" presetClass="emph" presetSubtype="0" repeatCount="3000" fill="hold" grpId="1" nodeType="withEffect">
                                  <p:stCondLst>
                                    <p:cond delay="0"/>
                                  </p:stCondLst>
                                  <p:childTnLst>
                                    <p:animEffect transition="out" filter="fade">
                                      <p:cBhvr>
                                        <p:cTn id="44" dur="1000" tmFilter="0, 0; .2, .5; .8, .5; 1, 0"/>
                                        <p:tgtEl>
                                          <p:spTgt spid="29"/>
                                        </p:tgtEl>
                                      </p:cBhvr>
                                    </p:animEffect>
                                    <p:animScale>
                                      <p:cBhvr>
                                        <p:cTn id="45" dur="500" autoRev="1" fill="hold"/>
                                        <p:tgtEl>
                                          <p:spTgt spid="29"/>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par>
                                <p:cTn id="54" presetID="26" presetClass="emph" presetSubtype="0" repeatCount="3000" fill="hold" grpId="1" nodeType="withEffect">
                                  <p:stCondLst>
                                    <p:cond delay="0"/>
                                  </p:stCondLst>
                                  <p:childTnLst>
                                    <p:animEffect transition="out" filter="fade">
                                      <p:cBhvr>
                                        <p:cTn id="55" dur="1000" tmFilter="0, 0; .2, .5; .8, .5; 1, 0"/>
                                        <p:tgtEl>
                                          <p:spTgt spid="33"/>
                                        </p:tgtEl>
                                      </p:cBhvr>
                                    </p:animEffect>
                                    <p:animScale>
                                      <p:cBhvr>
                                        <p:cTn id="56" dur="50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20" grpId="0"/>
      <p:bldP spid="21" grpId="0"/>
      <p:bldP spid="17" grpId="0" animBg="1"/>
      <p:bldP spid="17" grpId="1" animBg="1"/>
      <p:bldP spid="28" grpId="0" animBg="1"/>
      <p:bldP spid="28" grpId="1" animBg="1"/>
      <p:bldP spid="29" grpId="0" animBg="1"/>
      <p:bldP spid="29" grpId="1" animBg="1"/>
      <p:bldP spid="33" grpId="0" animBg="1"/>
      <p:bldP spid="3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2446285" y="1290487"/>
            <a:ext cx="8139239"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sự khác biệt của bầu trời vào ban ngày và ban đêm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4311396" y="537677"/>
            <a:ext cx="3482230"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846670">
            <a:off x="1491307" y="2521718"/>
            <a:ext cx="3317334" cy="2212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846670">
            <a:off x="6917967" y="2231702"/>
            <a:ext cx="3109430" cy="2212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id="{8BAB906A-1694-05DB-A671-51D0AA73C0B5}"/>
              </a:ext>
            </a:extLst>
          </p:cNvPr>
          <p:cNvSpPr txBox="1"/>
          <p:nvPr/>
        </p:nvSpPr>
        <p:spPr>
          <a:xfrm>
            <a:off x="343798" y="5481957"/>
            <a:ext cx="4518212"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Ban ngày trời sáng, có </a:t>
            </a:r>
            <a:r>
              <a:rPr lang="en-US" altLang="zh-CN" sz="2400">
                <a:solidFill>
                  <a:srgbClr val="002060"/>
                </a:solidFill>
                <a:latin typeface="Roboto" panose="02000000000000000000" pitchFamily="2" charset="0"/>
                <a:ea typeface="Roboto" panose="02000000000000000000" pitchFamily="2" charset="0"/>
              </a:rPr>
              <a:t>M</a:t>
            </a:r>
            <a:r>
              <a:rPr lang="vi-VN" altLang="zh-CN" sz="2400">
                <a:solidFill>
                  <a:srgbClr val="002060"/>
                </a:solidFill>
                <a:latin typeface="Roboto" panose="02000000000000000000" pitchFamily="2" charset="0"/>
                <a:ea typeface="Roboto" panose="02000000000000000000" pitchFamily="2" charset="0"/>
              </a:rPr>
              <a:t>ặt </a:t>
            </a: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rời</a:t>
            </a:r>
          </a:p>
        </p:txBody>
      </p:sp>
      <p:sp>
        <p:nvSpPr>
          <p:cNvPr id="13" name="TextBox 12">
            <a:extLst>
              <a:ext uri="{FF2B5EF4-FFF2-40B4-BE49-F238E27FC236}">
                <a16:creationId xmlns:a16="http://schemas.microsoft.com/office/drawing/2014/main" id="{8BAB906A-1694-05DB-A671-51D0AA73C0B5}"/>
              </a:ext>
            </a:extLst>
          </p:cNvPr>
          <p:cNvSpPr txBox="1"/>
          <p:nvPr/>
        </p:nvSpPr>
        <p:spPr>
          <a:xfrm>
            <a:off x="7121564" y="5481957"/>
            <a:ext cx="4378362"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Ban đêm trời tối, có </a:t>
            </a:r>
            <a:r>
              <a:rPr lang="en-US" altLang="zh-CN" sz="2400">
                <a:solidFill>
                  <a:srgbClr val="002060"/>
                </a:solidFill>
                <a:latin typeface="Roboto" panose="02000000000000000000" pitchFamily="2" charset="0"/>
                <a:ea typeface="Roboto" panose="02000000000000000000" pitchFamily="2" charset="0"/>
              </a:rPr>
              <a:t>M</a:t>
            </a:r>
            <a:r>
              <a:rPr lang="vi-VN" altLang="zh-CN" sz="2400">
                <a:solidFill>
                  <a:srgbClr val="002060"/>
                </a:solidFill>
                <a:latin typeface="Roboto" panose="02000000000000000000" pitchFamily="2" charset="0"/>
                <a:ea typeface="Roboto" panose="02000000000000000000" pitchFamily="2" charset="0"/>
              </a:rPr>
              <a:t>ặt </a:t>
            </a: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răng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2263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59003" y="1537770"/>
            <a:ext cx="10459385" cy="4941454"/>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
            </a: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p:cNvSpPr txBox="1"/>
          <p:nvPr/>
        </p:nvSpPr>
        <p:spPr>
          <a:xfrm>
            <a:off x="1314451" y="1789536"/>
            <a:ext cx="9460268" cy="193899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Bầu trời vào ban đêm có đặc điểm gì?</a:t>
            </a:r>
          </a:p>
          <a:p>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2. Kể tên các hoạt động diễn ra vào ban đêm</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Nêu hoạt động của em vào ban ngày và ban đêm</a:t>
            </a:r>
          </a:p>
        </p:txBody>
      </p:sp>
      <p:sp>
        <p:nvSpPr>
          <p:cNvPr id="16" name="TextBox 15"/>
          <p:cNvSpPr txBox="1"/>
          <p:nvPr/>
        </p:nvSpPr>
        <p:spPr>
          <a:xfrm>
            <a:off x="1514476" y="2095905"/>
            <a:ext cx="878698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ban đêm tối đen, có thể có Trăng và các vì sao</a:t>
            </a:r>
            <a:endParaRPr lang="vi-VN" altLang="zh-CN" sz="240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1520105" y="2832326"/>
            <a:ext cx="904390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Các hoạt động ban đêm: làm bài tập, nghe nhạc, xem ti vi, ngủ</a:t>
            </a:r>
            <a:endParaRPr lang="vi-VN" altLang="zh-CN" sz="2400">
              <a:solidFill>
                <a:srgbClr val="FF0000"/>
              </a:solidFill>
              <a:latin typeface="Roboto" panose="02000000000000000000" pitchFamily="2" charset="0"/>
              <a:ea typeface="Roboto" panose="02000000000000000000" pitchFamily="2" charset="0"/>
            </a:endParaRPr>
          </a:p>
        </p:txBody>
      </p:sp>
      <p:sp>
        <p:nvSpPr>
          <p:cNvPr id="12" name="TextBox 11"/>
          <p:cNvSpPr txBox="1"/>
          <p:nvPr/>
        </p:nvSpPr>
        <p:spPr>
          <a:xfrm>
            <a:off x="1346591" y="3827661"/>
            <a:ext cx="4697994"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Hoạt động ban ngày</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p>
        </p:txBody>
      </p:sp>
      <p:sp>
        <p:nvSpPr>
          <p:cNvPr id="14" name="TextBox 13"/>
          <p:cNvSpPr txBox="1"/>
          <p:nvPr/>
        </p:nvSpPr>
        <p:spPr>
          <a:xfrm>
            <a:off x="6120201" y="3851507"/>
            <a:ext cx="4697994"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Hoạt động ban đêm</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p>
        </p:txBody>
      </p:sp>
      <p:sp>
        <p:nvSpPr>
          <p:cNvPr id="17" name="TextBox 16"/>
          <p:cNvSpPr txBox="1"/>
          <p:nvPr/>
        </p:nvSpPr>
        <p:spPr>
          <a:xfrm>
            <a:off x="1320665" y="4152465"/>
            <a:ext cx="4299343"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Tập thể dục, quét nhà, đi học, đạp xe, đi bơi</a:t>
            </a:r>
            <a:endParaRPr lang="vi-VN" altLang="zh-CN" sz="2400">
              <a:solidFill>
                <a:srgbClr val="FF0000"/>
              </a:solidFill>
              <a:latin typeface="Roboto" panose="02000000000000000000" pitchFamily="2" charset="0"/>
              <a:ea typeface="Roboto" panose="02000000000000000000" pitchFamily="2" charset="0"/>
            </a:endParaRPr>
          </a:p>
        </p:txBody>
      </p:sp>
      <p:sp>
        <p:nvSpPr>
          <p:cNvPr id="19" name="TextBox 18"/>
          <p:cNvSpPr txBox="1"/>
          <p:nvPr/>
        </p:nvSpPr>
        <p:spPr>
          <a:xfrm>
            <a:off x="6120201" y="4152465"/>
            <a:ext cx="4443808"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Tắm, làm bài tập, xem ti vi, ngủ</a:t>
            </a:r>
          </a:p>
        </p:txBody>
      </p:sp>
    </p:spTree>
    <p:extLst>
      <p:ext uri="{BB962C8B-B14F-4D97-AF65-F5344CB8AC3E}">
        <p14:creationId xmlns:p14="http://schemas.microsoft.com/office/powerpoint/2010/main" val="395404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2970574" y="691341"/>
            <a:ext cx="567465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CHUẨN</a:t>
            </a:r>
            <a:r>
              <a:rPr kumimoji="0" lang="en-US" sz="3200" b="1" i="0" u="none" strike="noStrike" kern="1200" cap="none" spc="0" normalizeH="0" noProof="0" dirty="0">
                <a:ln>
                  <a:noFill/>
                </a:ln>
                <a:solidFill>
                  <a:srgbClr val="0070C0"/>
                </a:solidFill>
                <a:effectLst/>
                <a:uLnTx/>
                <a:uFillTx/>
                <a:latin typeface="Roboto Black" panose="02000000000000000000" pitchFamily="2" charset="0"/>
                <a:ea typeface="Roboto Black" panose="02000000000000000000" pitchFamily="2" charset="0"/>
                <a:cs typeface="+mn-cs"/>
              </a:rPr>
              <a:t> BỊ CHO GIỜ HỌC SAU</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954073">
            <a:off x="3450942" y="3541734"/>
            <a:ext cx="1828332" cy="112025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1564" y="2937903"/>
            <a:ext cx="1534400" cy="1534400"/>
          </a:xfrm>
          <a:prstGeom prst="rect">
            <a:avLst/>
          </a:prstGeom>
        </p:spPr>
      </p:pic>
      <p:pic>
        <p:nvPicPr>
          <p:cNvPr id="20" name="Picture 19">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4892305" y="2774051"/>
            <a:ext cx="1091108" cy="1412294"/>
          </a:xfrm>
          <a:prstGeom prst="rect">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C50EEADF-F242-4F8F-96FE-76601BA8159E}"/>
              </a:ext>
            </a:extLst>
          </p:cNvPr>
          <p:cNvSpPr txBox="1"/>
          <p:nvPr/>
        </p:nvSpPr>
        <p:spPr>
          <a:xfrm>
            <a:off x="2829805" y="2291307"/>
            <a:ext cx="763613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Giấy màu, kéo</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băng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dính</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noProof="0">
                <a:solidFill>
                  <a:srgbClr val="002060"/>
                </a:solidFill>
                <a:latin typeface="Roboto" panose="02000000000000000000" pitchFamily="2" charset="0"/>
                <a:ea typeface="Roboto" panose="02000000000000000000" pitchFamily="2" charset="0"/>
              </a:rPr>
              <a:t>ống hút, dây dù</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id="{19EEF50F-2881-7FA2-19A1-FD9F4B0E54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475" b="89971" l="9524" r="96992"/>
                    </a14:imgEffect>
                  </a14:imgLayer>
                </a14:imgProps>
              </a:ext>
            </a:extLst>
          </a:blip>
          <a:stretch>
            <a:fillRect/>
          </a:stretch>
        </p:blipFill>
        <p:spPr>
          <a:xfrm>
            <a:off x="7786570" y="2864665"/>
            <a:ext cx="1616396" cy="1373329"/>
          </a:xfrm>
          <a:prstGeom prst="rect">
            <a:avLst/>
          </a:prstGeom>
        </p:spPr>
      </p:pic>
      <p:pic>
        <p:nvPicPr>
          <p:cNvPr id="18" name="Picture 2">
            <a:extLst>
              <a:ext uri="{FF2B5EF4-FFF2-40B4-BE49-F238E27FC236}">
                <a16:creationId xmlns:a16="http://schemas.microsoft.com/office/drawing/2014/main" id="{278F52B0-04F1-DCE7-E101-9CAA686CF7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3101" y="4063795"/>
            <a:ext cx="3196590" cy="213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59106" y="1550133"/>
            <a:ext cx="6429607" cy="2958353"/>
          </a:xfrm>
          <a:prstGeom prst="roundRect">
            <a:avLst/>
          </a:pr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665869" y="2444564"/>
            <a:ext cx="142356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15</a:t>
            </a:r>
            <a:endParaRPr kumimoji="0" lang="en-US"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7" name="TextBox 6"/>
          <p:cNvSpPr txBox="1"/>
          <p:nvPr/>
        </p:nvSpPr>
        <p:spPr>
          <a:xfrm>
            <a:off x="1812046" y="669415"/>
            <a:ext cx="90792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BẦU TRỜI NGÀY VÀ ĐÊM</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grpSp>
        <p:nvGrpSpPr>
          <p:cNvPr id="22" name="Group 21"/>
          <p:cNvGrpSpPr/>
          <p:nvPr/>
        </p:nvGrpSpPr>
        <p:grpSpPr>
          <a:xfrm>
            <a:off x="9933928" y="3954049"/>
            <a:ext cx="1090364" cy="1011423"/>
            <a:chOff x="6678202" y="4890499"/>
            <a:chExt cx="1090364" cy="1011423"/>
          </a:xfrm>
        </p:grpSpPr>
        <p:sp>
          <p:nvSpPr>
            <p:cNvPr id="21" name="Oval 20"/>
            <p:cNvSpPr/>
            <p:nvPr/>
          </p:nvSpPr>
          <p:spPr>
            <a:xfrm>
              <a:off x="6678202" y="4890499"/>
              <a:ext cx="1011423" cy="10114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710476" y="5180295"/>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8" name="Picture 4">
            <a:extLst>
              <a:ext uri="{FF2B5EF4-FFF2-40B4-BE49-F238E27FC236}">
                <a16:creationId xmlns:a16="http://schemas.microsoft.com/office/drawing/2014/main" id="{D8A4A6CA-B929-82EE-0C08-8B8B9E7E8B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73" t="1641" r="10348"/>
          <a:stretch/>
        </p:blipFill>
        <p:spPr bwMode="auto">
          <a:xfrm>
            <a:off x="3044412" y="2250927"/>
            <a:ext cx="4399879" cy="4244021"/>
          </a:xfrm>
          <a:prstGeom prst="ellipse">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9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par>
                                <p:cTn id="15" presetID="8" presetClass="emph" presetSubtype="0" repeatCount="indefinite" fill="hold" nodeType="withEffect">
                                  <p:stCondLst>
                                    <p:cond delay="0"/>
                                  </p:stCondLst>
                                  <p:childTnLst>
                                    <p:animRot by="21600000">
                                      <p:cBhvr>
                                        <p:cTn id="16" dur="5000" fill="hold"/>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191486" y="2173062"/>
            <a:ext cx="38700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TIÊU CHÍ SẢN PHẨM</a:t>
            </a:r>
            <a:endParaRPr kumimoji="0" lang="vi-VN" altLang="zh-CN" sz="24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7" name="TextBox 6"/>
          <p:cNvSpPr txBox="1"/>
          <p:nvPr/>
        </p:nvSpPr>
        <p:spPr>
          <a:xfrm>
            <a:off x="7191486" y="2711866"/>
            <a:ext cx="403949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E14FCC"/>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hình ảnh bầu trời ban ngày, ban đêm</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TextBox 8"/>
          <p:cNvSpPr txBox="1"/>
          <p:nvPr/>
        </p:nvSpPr>
        <p:spPr>
          <a:xfrm>
            <a:off x="7215426" y="3697140"/>
            <a:ext cx="401555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E14FCC"/>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bộ phận để chuyển tiếp giữa ngày và đêm</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Box 9"/>
          <p:cNvSpPr txBox="1"/>
          <p:nvPr/>
        </p:nvSpPr>
        <p:spPr>
          <a:xfrm>
            <a:off x="7215426" y="4682414"/>
            <a:ext cx="386495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E14FCC"/>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Chắc chắn, đẹp, có thể sử dụng được nhiều lần</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p:cNvPicPr>
            <a:picLocks noChangeAspect="1"/>
          </p:cNvPicPr>
          <p:nvPr/>
        </p:nvPicPr>
        <p:blipFill rotWithShape="1">
          <a:blip r:embed="rId4" cstate="hqprint">
            <a:extLst>
              <a:ext uri="{28A0092B-C50C-407E-A947-70E740481C1C}">
                <a14:useLocalDpi xmlns:a14="http://schemas.microsoft.com/office/drawing/2010/main" val="0"/>
              </a:ext>
            </a:extLst>
          </a:blip>
          <a:srcRect l="10541" t="19293" r="9145" b="20785"/>
          <a:stretch/>
        </p:blipFill>
        <p:spPr>
          <a:xfrm rot="15663906">
            <a:off x="1417184" y="2332984"/>
            <a:ext cx="3807131" cy="378730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TextBox 10"/>
          <p:cNvSpPr txBox="1"/>
          <p:nvPr/>
        </p:nvSpPr>
        <p:spPr>
          <a:xfrm>
            <a:off x="1371600" y="363999"/>
            <a:ext cx="95554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2" name="TextBox 11"/>
          <p:cNvSpPr txBox="1"/>
          <p:nvPr/>
        </p:nvSpPr>
        <p:spPr>
          <a:xfrm>
            <a:off x="1913190" y="1516474"/>
            <a:ext cx="82171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a:solidFill>
                  <a:srgbClr val="002060"/>
                </a:solidFill>
                <a:latin typeface="Roboto" panose="02000000000000000000" pitchFamily="2" charset="0"/>
                <a:ea typeface="Roboto" panose="02000000000000000000" pitchFamily="2" charset="0"/>
              </a:rPr>
              <a:t>T</a:t>
            </a:r>
            <a:r>
              <a:rPr kumimoji="0" lang="vi-VN"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hảo luận và chia sẻ ý tưởng</a:t>
            </a:r>
            <a:r>
              <a:rPr kumimoji="0" lang="en-US"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làm</a:t>
            </a:r>
            <a:r>
              <a:rPr kumimoji="0" lang="en-US" altLang="zh-CN"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sản phẩm theo tiêu chí</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96414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500"/>
                                        <p:tgtEl>
                                          <p:spTgt spid="117"/>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15154" y="1309329"/>
            <a:ext cx="7874598"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CÙNG HÁT VÀ VẬN ĐỘNG NHÉ!</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2" name="dậy đi thô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24175" y="2482656"/>
            <a:ext cx="6787290" cy="3817851"/>
          </a:xfrm>
          <a:prstGeom prst="rect">
            <a:avLst/>
          </a:prstGeom>
        </p:spPr>
      </p:pic>
      <p:sp>
        <p:nvSpPr>
          <p:cNvPr id="5" name="TextBox 4"/>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fullScrn="1">
              <p:cMediaNode vol="80000">
                <p:cTn id="18" fill="hold" display="0">
                  <p:stCondLst>
                    <p:cond delay="indefinite"/>
                  </p:stCondLst>
                </p:cTn>
                <p:tgtEl>
                  <p:spTgt spid="2"/>
                </p:tgtEl>
              </p:cMediaNode>
            </p:video>
          </p:childTnLst>
        </p:cTn>
      </p:par>
    </p:tnLst>
    <p:bldLst>
      <p:bldP spid="8"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457009" y="275420"/>
            <a:ext cx="940911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LỰA CHỌN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Ý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TƯỞNG VÀ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p:cNvPicPr>
            <a:picLocks noChangeAspect="1"/>
          </p:cNvPicPr>
          <p:nvPr/>
        </p:nvPicPr>
        <p:blipFill rotWithShape="1">
          <a:blip r:embed="rId4"/>
          <a:srcRect l="2278" t="6110" r="4961" b="2241"/>
          <a:stretch/>
        </p:blipFill>
        <p:spPr>
          <a:xfrm>
            <a:off x="7822405" y="2291071"/>
            <a:ext cx="2915322" cy="2915323"/>
          </a:xfrm>
          <a:prstGeom prst="ellipse">
            <a:avLst/>
          </a:prstGeom>
        </p:spPr>
      </p:pic>
      <p:pic>
        <p:nvPicPr>
          <p:cNvPr id="3" name="Picture 2"/>
          <p:cNvPicPr>
            <a:picLocks noChangeAspect="1"/>
          </p:cNvPicPr>
          <p:nvPr/>
        </p:nvPicPr>
        <p:blipFill>
          <a:blip r:embed="rId5"/>
          <a:stretch>
            <a:fillRect/>
          </a:stretch>
        </p:blipFill>
        <p:spPr>
          <a:xfrm>
            <a:off x="2046569" y="2291071"/>
            <a:ext cx="3152381" cy="3933333"/>
          </a:xfrm>
          <a:prstGeom prst="rect">
            <a:avLst/>
          </a:prstGeom>
        </p:spPr>
      </p:pic>
      <p:sp>
        <p:nvSpPr>
          <p:cNvPr id="8" name="TextBox 7"/>
          <p:cNvSpPr txBox="1"/>
          <p:nvPr/>
        </p:nvSpPr>
        <p:spPr>
          <a:xfrm>
            <a:off x="1382269" y="1342828"/>
            <a:ext cx="1021607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Lựa chọn ý tưởng và đề xuất cách làm vòng xoay “Bầu trời ngày và đêm”</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69402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a:t>
            </a:r>
            <a:r>
              <a:rPr kumimoji="0" lang="vi-VN"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Rectangle 1"/>
          <p:cNvSpPr/>
          <p:nvPr/>
        </p:nvSpPr>
        <p:spPr>
          <a:xfrm>
            <a:off x="1392151" y="1680150"/>
            <a:ext cx="3092513"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362450" algn="l"/>
              </a:tabLst>
              <a:defRPr/>
            </a:pPr>
            <a:r>
              <a:rPr kumimoji="0" lang="en-US" sz="2400" b="0" i="0" u="none" strike="noStrike" kern="1200" cap="none" spc="0" normalizeH="0" baseline="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rPr>
              <a:t>Vẽ</a:t>
            </a:r>
            <a:r>
              <a:rPr kumimoji="0" lang="en-US" sz="2400" b="0" i="0" u="none" strike="noStrike" kern="1200" cap="none" spc="0" normalizeH="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rPr>
              <a:t> ý tưởng của nhóm</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127811" y="1206908"/>
            <a:ext cx="5898776" cy="4524315"/>
          </a:xfrm>
          <a:prstGeom prst="rect">
            <a:avLst/>
          </a:prstGeom>
        </p:spPr>
        <p:txBody>
          <a:bodyPr wrap="square">
            <a:spAutoFit/>
          </a:bodyPr>
          <a:lstStyle/>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1. Vòng xoay gồm các bộ phận nào?</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2. Nhóm em sử dụng vật liệu gì?</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3. Nhóm sử dụng hình ảnh gì để thể hiện ban ngày, ban đêm?</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4. Em hãy nêu cách sử dụng vòng xoay</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tab pos="4362450" algn="l"/>
              </a:tabLst>
              <a:defRPr/>
            </a:pPr>
            <a:endParaRPr kumimoji="0" lang="en-US" sz="2400" b="0" i="0" u="none" strike="noStrike" kern="1200" cap="none" spc="0" normalizeH="0" baseline="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endParaRPr>
          </a:p>
        </p:txBody>
      </p:sp>
      <p:sp>
        <p:nvSpPr>
          <p:cNvPr id="8" name="Rectangle 7"/>
          <p:cNvSpPr/>
          <p:nvPr/>
        </p:nvSpPr>
        <p:spPr>
          <a:xfrm>
            <a:off x="1281526" y="5178460"/>
            <a:ext cx="9089348" cy="830997"/>
          </a:xfrm>
          <a:prstGeom prst="rect">
            <a:avLst/>
          </a:prstGeom>
        </p:spPr>
        <p:txBody>
          <a:bodyPr wrap="none">
            <a:spAutoFit/>
          </a:bodyPr>
          <a:lstStyle/>
          <a:p>
            <a:pPr lvl="0" algn="just">
              <a:tabLst>
                <a:tab pos="4362450" algn="l"/>
              </a:tabLst>
              <a:defRPr/>
            </a:pPr>
            <a:r>
              <a:rPr kumimoji="0" lang="en-US" sz="2400" b="0" i="0" u="none" strike="noStrike" kern="1200" cap="none" spc="0" normalizeH="0" baseline="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rPr>
              <a:t>5</a:t>
            </a:r>
            <a:r>
              <a:rPr kumimoji="0" lang="vi-VN" sz="2400" b="0" i="0" u="none" strike="noStrike" kern="1200" cap="none" spc="0" normalizeH="0" baseline="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rPr>
              <a:t>. Mô tả </a:t>
            </a:r>
            <a:r>
              <a:rPr lang="vi-VN" sz="2400">
                <a:solidFill>
                  <a:srgbClr val="000000"/>
                </a:solidFill>
                <a:latin typeface="Roboto" panose="02000000000000000000" pitchFamily="2" charset="0"/>
                <a:ea typeface="Calibri" panose="020F0502020204030204" pitchFamily="34" charset="0"/>
                <a:cs typeface="Times New Roman" panose="02020603050405020304" pitchFamily="18" charset="0"/>
              </a:rPr>
              <a:t>cách làm vòng xoay</a:t>
            </a:r>
            <a:endParaRPr kumimoji="0" lang="vi-VN" sz="2400" b="0" i="0" u="none" strike="noStrike" kern="1200" cap="none" spc="0" normalizeH="0" baseline="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4362450" algn="l"/>
              </a:tabLst>
              <a:defRPr/>
            </a:pPr>
            <a:r>
              <a:rPr kumimoji="0" lang="vi-VN" sz="2400" b="0" i="0" u="none" strike="noStrike" kern="1200" cap="none" spc="0" normalizeH="0" baseline="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412716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1525" y="504333"/>
            <a:ext cx="9502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3384048" y="155034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2487238" y="2211291"/>
            <a:ext cx="593373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Giấy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keo dán băng dính hai mặt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3901632" y="3373359"/>
            <a:ext cx="2004656" cy="1228287"/>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35EBBBBE-4F8E-9E78-565A-A45F4445CFC4}"/>
              </a:ext>
            </a:extLst>
          </p:cNvPr>
          <p:cNvSpPr/>
          <p:nvPr/>
        </p:nvSpPr>
        <p:spPr>
          <a:xfrm rot="20718716">
            <a:off x="1725238" y="3589451"/>
            <a:ext cx="1524000" cy="838200"/>
          </a:xfrm>
          <a:prstGeom prst="rect">
            <a:avLst/>
          </a:prstGeom>
          <a:solidFill>
            <a:srgbClr val="55CB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Rectangle 14">
            <a:extLst>
              <a:ext uri="{FF2B5EF4-FFF2-40B4-BE49-F238E27FC236}">
                <a16:creationId xmlns:a16="http://schemas.microsoft.com/office/drawing/2014/main" id="{35EBBBBE-4F8E-9E78-565A-A45F4445CFC4}"/>
              </a:ext>
            </a:extLst>
          </p:cNvPr>
          <p:cNvSpPr/>
          <p:nvPr/>
        </p:nvSpPr>
        <p:spPr>
          <a:xfrm>
            <a:off x="1949598" y="3763446"/>
            <a:ext cx="1524000" cy="838200"/>
          </a:xfrm>
          <a:prstGeom prst="rect">
            <a:avLst/>
          </a:prstGeom>
          <a:solidFill>
            <a:schemeClr val="accent4">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026" name="Picture 2">
            <a:extLst>
              <a:ext uri="{FF2B5EF4-FFF2-40B4-BE49-F238E27FC236}">
                <a16:creationId xmlns:a16="http://schemas.microsoft.com/office/drawing/2014/main" id="{278F52B0-04F1-DCE7-E101-9CAA686CF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1632" y="5184885"/>
            <a:ext cx="3196590" cy="2131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10">
            <a:extLst>
              <a:ext uri="{FF2B5EF4-FFF2-40B4-BE49-F238E27FC236}">
                <a16:creationId xmlns:a16="http://schemas.microsoft.com/office/drawing/2014/main" id="{BD9466A3-AFBF-45A5-23AB-F6281C10B184}"/>
              </a:ext>
            </a:extLst>
          </p:cNvPr>
          <p:cNvPicPr>
            <a:picLocks noChangeAspect="1"/>
          </p:cNvPicPr>
          <p:nvPr/>
        </p:nvPicPr>
        <p:blipFill>
          <a:blip r:embed="rId6"/>
          <a:stretch>
            <a:fillRect/>
          </a:stretch>
        </p:blipFill>
        <p:spPr>
          <a:xfrm>
            <a:off x="6923761" y="2713899"/>
            <a:ext cx="2589304" cy="2589304"/>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6849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3053734" y="1289603"/>
            <a:ext cx="677863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vòng</a:t>
            </a:r>
            <a:r>
              <a:rPr kumimoji="0" lang="pt-BR"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xoay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a:t>
            </a: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cách của em hoặc nhóm em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extBox 8"/>
          <p:cNvSpPr txBox="1"/>
          <p:nvPr/>
        </p:nvSpPr>
        <p:spPr>
          <a:xfrm>
            <a:off x="1441525" y="504333"/>
            <a:ext cx="9502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0" name="Picture 2">
            <a:extLst>
              <a:ext uri="{FF2B5EF4-FFF2-40B4-BE49-F238E27FC236}">
                <a16:creationId xmlns:a16="http://schemas.microsoft.com/office/drawing/2014/main" id="{FB76EAE2-A425-3E12-AEDF-4A601F2410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49" t="-323" r="15627" b="15062"/>
          <a:stretch/>
        </p:blipFill>
        <p:spPr bwMode="auto">
          <a:xfrm>
            <a:off x="1768918" y="2099782"/>
            <a:ext cx="3591762" cy="34686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6954" t="3601" r="8077" b="3056"/>
          <a:stretch/>
        </p:blipFill>
        <p:spPr>
          <a:xfrm>
            <a:off x="6572923" y="1982908"/>
            <a:ext cx="3334871" cy="34010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20741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6"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67564" y="2287100"/>
            <a:ext cx="1341954" cy="950617"/>
            <a:chOff x="907197" y="2415091"/>
            <a:chExt cx="1341954" cy="950617"/>
          </a:xfrm>
        </p:grpSpPr>
        <p:sp>
          <p:nvSpPr>
            <p:cNvPr id="7" name="Oval 6"/>
            <p:cNvSpPr/>
            <p:nvPr/>
          </p:nvSpPr>
          <p:spPr>
            <a:xfrm>
              <a:off x="907197" y="2415091"/>
              <a:ext cx="1341954" cy="950617"/>
            </a:xfrm>
            <a:prstGeom prst="ellipse">
              <a:avLst/>
            </a:prstGeom>
            <a:solidFill>
              <a:schemeClr val="accent4">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1237439" y="2582624"/>
              <a:ext cx="591362"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1</a:t>
              </a:r>
              <a:endPar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grpSp>
      <p:sp>
        <p:nvSpPr>
          <p:cNvPr id="11" name="TextBox 10">
            <a:extLst>
              <a:ext uri="{FF2B5EF4-FFF2-40B4-BE49-F238E27FC236}">
                <a16:creationId xmlns:a16="http://schemas.microsoft.com/office/drawing/2014/main" id="{F47EDC76-93E4-69B2-B3EB-FFBB9F9285CB}"/>
              </a:ext>
            </a:extLst>
          </p:cNvPr>
          <p:cNvSpPr txBox="1"/>
          <p:nvPr/>
        </p:nvSpPr>
        <p:spPr>
          <a:xfrm>
            <a:off x="362434" y="3429000"/>
            <a:ext cx="402668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hai hình tròn giống nhau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a:extLst>
              <a:ext uri="{FF2B5EF4-FFF2-40B4-BE49-F238E27FC236}">
                <a16:creationId xmlns:a16="http://schemas.microsoft.com/office/drawing/2014/main" id="{EC255C4B-04DB-BC90-6110-D93FB09232CC}"/>
              </a:ext>
            </a:extLst>
          </p:cNvPr>
          <p:cNvPicPr>
            <a:picLocks noChangeAspect="1"/>
          </p:cNvPicPr>
          <p:nvPr/>
        </p:nvPicPr>
        <p:blipFill>
          <a:blip r:embed="rId4"/>
          <a:stretch>
            <a:fillRect/>
          </a:stretch>
        </p:blipFill>
        <p:spPr>
          <a:xfrm>
            <a:off x="4608290" y="1622909"/>
            <a:ext cx="3379967" cy="32296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a:extLst>
              <a:ext uri="{FF2B5EF4-FFF2-40B4-BE49-F238E27FC236}">
                <a16:creationId xmlns:a16="http://schemas.microsoft.com/office/drawing/2014/main" id="{076EF2FB-D7CB-76FC-3340-ED5AE203D1BD}"/>
              </a:ext>
            </a:extLst>
          </p:cNvPr>
          <p:cNvPicPr>
            <a:picLocks noChangeAspect="1"/>
          </p:cNvPicPr>
          <p:nvPr/>
        </p:nvPicPr>
        <p:blipFill>
          <a:blip r:embed="rId5"/>
          <a:stretch>
            <a:fillRect/>
          </a:stretch>
        </p:blipFill>
        <p:spPr>
          <a:xfrm>
            <a:off x="8207428" y="1622909"/>
            <a:ext cx="3649823" cy="32296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4" name="TextBox 13"/>
          <p:cNvSpPr txBox="1"/>
          <p:nvPr/>
        </p:nvSpPr>
        <p:spPr>
          <a:xfrm>
            <a:off x="1441525" y="504333"/>
            <a:ext cx="9502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28221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836023" y="3491242"/>
            <a:ext cx="2938824"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hình bầu trời ban ngày và ban đêm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Oval 13"/>
          <p:cNvSpPr/>
          <p:nvPr/>
        </p:nvSpPr>
        <p:spPr>
          <a:xfrm>
            <a:off x="1515601" y="2308759"/>
            <a:ext cx="1341954" cy="950617"/>
          </a:xfrm>
          <a:prstGeom prst="ellipse">
            <a:avLst/>
          </a:prstGeom>
          <a:solidFill>
            <a:schemeClr val="accent4">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915319" y="2476290"/>
            <a:ext cx="580455"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2</a:t>
            </a:r>
            <a:endPar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4" name="Picture 3">
            <a:extLst>
              <a:ext uri="{FF2B5EF4-FFF2-40B4-BE49-F238E27FC236}">
                <a16:creationId xmlns:a16="http://schemas.microsoft.com/office/drawing/2014/main" id="{FF877703-A946-2147-87C6-7959D50915CA}"/>
              </a:ext>
            </a:extLst>
          </p:cNvPr>
          <p:cNvPicPr>
            <a:picLocks noChangeAspect="1"/>
          </p:cNvPicPr>
          <p:nvPr/>
        </p:nvPicPr>
        <p:blipFill>
          <a:blip r:embed="rId4"/>
          <a:stretch>
            <a:fillRect/>
          </a:stretch>
        </p:blipFill>
        <p:spPr>
          <a:xfrm>
            <a:off x="4684058" y="1812685"/>
            <a:ext cx="4298994" cy="323262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TextBox 7"/>
          <p:cNvSpPr txBox="1"/>
          <p:nvPr/>
        </p:nvSpPr>
        <p:spPr>
          <a:xfrm>
            <a:off x="1441525" y="504333"/>
            <a:ext cx="9502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81315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8123636" y="2890044"/>
            <a:ext cx="2595666"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cửa sổ cho vòng xoay ở trên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Oval 13"/>
          <p:cNvSpPr/>
          <p:nvPr/>
        </p:nvSpPr>
        <p:spPr>
          <a:xfrm>
            <a:off x="8594132" y="1771896"/>
            <a:ext cx="1341954" cy="950617"/>
          </a:xfrm>
          <a:prstGeom prst="ellipse">
            <a:avLst/>
          </a:prstGeom>
          <a:solidFill>
            <a:schemeClr val="accent4">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8993850" y="1939427"/>
            <a:ext cx="580455"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3</a:t>
            </a:r>
            <a:endPar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grpSp>
        <p:nvGrpSpPr>
          <p:cNvPr id="2" name="Group 1"/>
          <p:cNvGrpSpPr/>
          <p:nvPr/>
        </p:nvGrpSpPr>
        <p:grpSpPr>
          <a:xfrm>
            <a:off x="1278556" y="2166979"/>
            <a:ext cx="5651093" cy="2923457"/>
            <a:chOff x="5069123" y="1669177"/>
            <a:chExt cx="5651093" cy="2923457"/>
          </a:xfrm>
          <a:scene3d>
            <a:camera prst="orthographicFront">
              <a:rot lat="0" lon="0" rev="0"/>
            </a:camera>
            <a:lightRig rig="soft" dir="t">
              <a:rot lat="0" lon="0" rev="0"/>
            </a:lightRig>
          </a:scene3d>
        </p:grpSpPr>
        <p:pic>
          <p:nvPicPr>
            <p:cNvPr id="3" name="Picture 2">
              <a:extLst>
                <a:ext uri="{FF2B5EF4-FFF2-40B4-BE49-F238E27FC236}">
                  <a16:creationId xmlns:a16="http://schemas.microsoft.com/office/drawing/2014/main" id="{E2AAD0F6-F561-6631-8D8E-FDB1DC447553}"/>
                </a:ext>
              </a:extLst>
            </p:cNvPr>
            <p:cNvPicPr>
              <a:picLocks noChangeAspect="1"/>
            </p:cNvPicPr>
            <p:nvPr/>
          </p:nvPicPr>
          <p:blipFill>
            <a:blip r:embed="rId4"/>
            <a:stretch>
              <a:fillRect/>
            </a:stretch>
          </p:blipFill>
          <p:spPr>
            <a:xfrm>
              <a:off x="5069123" y="1669177"/>
              <a:ext cx="3025751" cy="2923457"/>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5C884440-FB1C-E194-5DF9-9AAE222A36DA}"/>
                </a:ext>
              </a:extLst>
            </p:cNvPr>
            <p:cNvPicPr>
              <a:picLocks noChangeAspect="1"/>
            </p:cNvPicPr>
            <p:nvPr/>
          </p:nvPicPr>
          <p:blipFill>
            <a:blip r:embed="rId5"/>
            <a:stretch>
              <a:fillRect/>
            </a:stretch>
          </p:blipFill>
          <p:spPr>
            <a:xfrm>
              <a:off x="8094874" y="1669177"/>
              <a:ext cx="2625342" cy="2923457"/>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grpSp>
      <p:sp>
        <p:nvSpPr>
          <p:cNvPr id="9" name="TextBox 8"/>
          <p:cNvSpPr txBox="1"/>
          <p:nvPr/>
        </p:nvSpPr>
        <p:spPr>
          <a:xfrm>
            <a:off x="1441525" y="504333"/>
            <a:ext cx="9502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73667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4051492" y="1514267"/>
            <a:ext cx="492038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trục và hoàn thiện vòng xoay </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Oval 13"/>
          <p:cNvSpPr/>
          <p:nvPr/>
        </p:nvSpPr>
        <p:spPr>
          <a:xfrm>
            <a:off x="2365455" y="1365928"/>
            <a:ext cx="1341954" cy="950617"/>
          </a:xfrm>
          <a:prstGeom prst="ellipse">
            <a:avLst/>
          </a:prstGeom>
          <a:solidFill>
            <a:schemeClr val="accent4">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2765173" y="1533459"/>
            <a:ext cx="580455"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endPar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9" name="TextBox 8"/>
          <p:cNvSpPr txBox="1"/>
          <p:nvPr/>
        </p:nvSpPr>
        <p:spPr>
          <a:xfrm>
            <a:off x="1441525" y="504333"/>
            <a:ext cx="9502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grpSp>
        <p:nvGrpSpPr>
          <p:cNvPr id="2" name="Group 1"/>
          <p:cNvGrpSpPr/>
          <p:nvPr/>
        </p:nvGrpSpPr>
        <p:grpSpPr>
          <a:xfrm>
            <a:off x="2623178" y="2741704"/>
            <a:ext cx="6475632" cy="3062752"/>
            <a:chOff x="5048314" y="1533459"/>
            <a:chExt cx="6475632" cy="3062752"/>
          </a:xfrm>
          <a:scene3d>
            <a:camera prst="orthographicFront">
              <a:rot lat="0" lon="0" rev="0"/>
            </a:camera>
            <a:lightRig rig="soft" dir="t">
              <a:rot lat="0" lon="0" rev="0"/>
            </a:lightRig>
          </a:scene3d>
        </p:grpSpPr>
        <p:pic>
          <p:nvPicPr>
            <p:cNvPr id="10" name="Picture 9">
              <a:extLst>
                <a:ext uri="{FF2B5EF4-FFF2-40B4-BE49-F238E27FC236}">
                  <a16:creationId xmlns:a16="http://schemas.microsoft.com/office/drawing/2014/main" id="{1B142108-725C-1141-073E-CBCCA9850910}"/>
                </a:ext>
              </a:extLst>
            </p:cNvPr>
            <p:cNvPicPr>
              <a:picLocks noChangeAspect="1"/>
            </p:cNvPicPr>
            <p:nvPr/>
          </p:nvPicPr>
          <p:blipFill>
            <a:blip r:embed="rId4"/>
            <a:stretch>
              <a:fillRect/>
            </a:stretch>
          </p:blipFill>
          <p:spPr>
            <a:xfrm>
              <a:off x="5048314" y="1533459"/>
              <a:ext cx="3308218" cy="3062752"/>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pic>
          <p:nvPicPr>
            <p:cNvPr id="16" name="Picture 15">
              <a:extLst>
                <a:ext uri="{FF2B5EF4-FFF2-40B4-BE49-F238E27FC236}">
                  <a16:creationId xmlns:a16="http://schemas.microsoft.com/office/drawing/2014/main" id="{528DDC8E-CB10-B88E-80D1-7C8DFE69D6A8}"/>
                </a:ext>
              </a:extLst>
            </p:cNvPr>
            <p:cNvPicPr>
              <a:picLocks noChangeAspect="1"/>
            </p:cNvPicPr>
            <p:nvPr/>
          </p:nvPicPr>
          <p:blipFill>
            <a:blip r:embed="rId5"/>
            <a:stretch>
              <a:fillRect/>
            </a:stretch>
          </p:blipFill>
          <p:spPr>
            <a:xfrm>
              <a:off x="8356532" y="1533459"/>
              <a:ext cx="3167414" cy="3062752"/>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grpSp>
    </p:spTree>
    <p:extLst>
      <p:ext uri="{BB962C8B-B14F-4D97-AF65-F5344CB8AC3E}">
        <p14:creationId xmlns:p14="http://schemas.microsoft.com/office/powerpoint/2010/main" val="15243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551403" y="1112770"/>
            <a:ext cx="4104471" cy="3980546"/>
          </a:xfrm>
          <a:prstGeom prst="roundRect">
            <a:avLst/>
          </a:prstGeom>
          <a:solidFill>
            <a:schemeClr val="accent6">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a:t>
            </a:r>
          </a:p>
        </p:txBody>
      </p:sp>
      <p:sp>
        <p:nvSpPr>
          <p:cNvPr id="7" name="TextBox 6"/>
          <p:cNvSpPr txBox="1"/>
          <p:nvPr/>
        </p:nvSpPr>
        <p:spPr>
          <a:xfrm>
            <a:off x="6542369" y="1728383"/>
            <a:ext cx="3878894"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Có hình ảnh bầu trời ban ngày, ban đêm.</a:t>
            </a:r>
            <a:b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
            </a:r>
            <a:b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Có bộ phận để chuyển tiếp giữa ngày và đêm.</a:t>
            </a:r>
            <a:b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
            </a:r>
            <a:b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Chắc chắn, đẹp, có thể sử dụng được nhiều lần.</a:t>
            </a:r>
            <a:r>
              <a:rPr kumimoji="0" lang="vi-V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 </a:t>
            </a:r>
            <a:br>
              <a:rPr kumimoji="0" lang="vi-V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vi-VN" sz="2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3050298F-436E-3C34-55F8-7C8982CABA69}"/>
              </a:ext>
            </a:extLst>
          </p:cNvPr>
          <p:cNvSpPr txBox="1"/>
          <p:nvPr/>
        </p:nvSpPr>
        <p:spPr>
          <a:xfrm>
            <a:off x="6786013" y="1266718"/>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4">
            <a:extLst>
              <a:ext uri="{FF2B5EF4-FFF2-40B4-BE49-F238E27FC236}">
                <a16:creationId xmlns:a16="http://schemas.microsoft.com/office/drawing/2014/main" id="{87DA7023-74DD-902A-77D9-97055993895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72063" y="1385224"/>
            <a:ext cx="2520235" cy="25202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Effect>
                      <a14:saturation sat="400000"/>
                    </a14:imgEffect>
                  </a14:imgLayer>
                </a14:imgProps>
              </a:ext>
            </a:extLst>
          </a:blip>
          <a:srcRect l="13147" t="11399" r="9969" b="7530"/>
          <a:stretch/>
        </p:blipFill>
        <p:spPr>
          <a:xfrm>
            <a:off x="3201935" y="3684064"/>
            <a:ext cx="2775473" cy="2818504"/>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0648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28800" y="363999"/>
            <a:ext cx="81381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p>
        </p:txBody>
      </p:sp>
      <p:sp>
        <p:nvSpPr>
          <p:cNvPr id="20" name="TextBox 19"/>
          <p:cNvSpPr txBox="1"/>
          <p:nvPr/>
        </p:nvSpPr>
        <p:spPr>
          <a:xfrm>
            <a:off x="3069890" y="976075"/>
            <a:ext cx="44966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sản phẩm</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74" name="Picture 2">
            <a:extLst>
              <a:ext uri="{FF2B5EF4-FFF2-40B4-BE49-F238E27FC236}">
                <a16:creationId xmlns:a16="http://schemas.microsoft.com/office/drawing/2014/main" id="{8AEF2B1C-2C4A-BB8E-FBE9-06EC3713A17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942031" y="2003625"/>
            <a:ext cx="3236867" cy="32368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7DA7023-74DD-902A-77D9-9705599389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9446" y="3228722"/>
            <a:ext cx="3236867" cy="32368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8853875-FF83-38C9-9851-56FA72C0FC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861" y="1206908"/>
            <a:ext cx="3236867" cy="32368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60464" y="1465041"/>
            <a:ext cx="549671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 Giới thiệu về sản phẩm của em với bạn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607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3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par>
                                <p:cTn id="17" presetID="31" presetClass="entr" presetSubtype="0"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p:cTn id="19" dur="1000" fill="hold"/>
                                        <p:tgtEl>
                                          <p:spTgt spid="3076"/>
                                        </p:tgtEl>
                                        <p:attrNameLst>
                                          <p:attrName>ppt_w</p:attrName>
                                        </p:attrNameLst>
                                      </p:cBhvr>
                                      <p:tavLst>
                                        <p:tav tm="0">
                                          <p:val>
                                            <p:fltVal val="0"/>
                                          </p:val>
                                        </p:tav>
                                        <p:tav tm="100000">
                                          <p:val>
                                            <p:strVal val="#ppt_w"/>
                                          </p:val>
                                        </p:tav>
                                      </p:tavLst>
                                    </p:anim>
                                    <p:anim calcmode="lin" valueType="num">
                                      <p:cBhvr>
                                        <p:cTn id="20" dur="1000" fill="hold"/>
                                        <p:tgtEl>
                                          <p:spTgt spid="3076"/>
                                        </p:tgtEl>
                                        <p:attrNameLst>
                                          <p:attrName>ppt_h</p:attrName>
                                        </p:attrNameLst>
                                      </p:cBhvr>
                                      <p:tavLst>
                                        <p:tav tm="0">
                                          <p:val>
                                            <p:fltVal val="0"/>
                                          </p:val>
                                        </p:tav>
                                        <p:tav tm="100000">
                                          <p:val>
                                            <p:strVal val="#ppt_h"/>
                                          </p:val>
                                        </p:tav>
                                      </p:tavLst>
                                    </p:anim>
                                    <p:anim calcmode="lin" valueType="num">
                                      <p:cBhvr>
                                        <p:cTn id="21" dur="1000" fill="hold"/>
                                        <p:tgtEl>
                                          <p:spTgt spid="3076"/>
                                        </p:tgtEl>
                                        <p:attrNameLst>
                                          <p:attrName>style.rotation</p:attrName>
                                        </p:attrNameLst>
                                      </p:cBhvr>
                                      <p:tavLst>
                                        <p:tav tm="0">
                                          <p:val>
                                            <p:fltVal val="90"/>
                                          </p:val>
                                        </p:tav>
                                        <p:tav tm="100000">
                                          <p:val>
                                            <p:fltVal val="0"/>
                                          </p:val>
                                        </p:tav>
                                      </p:tavLst>
                                    </p:anim>
                                    <p:animEffect transition="in" filter="fade">
                                      <p:cBhvr>
                                        <p:cTn id="22" dur="1000"/>
                                        <p:tgtEl>
                                          <p:spTgt spid="3076"/>
                                        </p:tgtEl>
                                      </p:cBhvr>
                                    </p:animEffect>
                                  </p:childTnLst>
                                </p:cTn>
                              </p:par>
                              <p:par>
                                <p:cTn id="23" presetID="31" presetClass="entr" presetSubtype="0"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anim calcmode="lin" valueType="num">
                                      <p:cBhvr>
                                        <p:cTn id="25" dur="1000" fill="hold"/>
                                        <p:tgtEl>
                                          <p:spTgt spid="3078"/>
                                        </p:tgtEl>
                                        <p:attrNameLst>
                                          <p:attrName>ppt_w</p:attrName>
                                        </p:attrNameLst>
                                      </p:cBhvr>
                                      <p:tavLst>
                                        <p:tav tm="0">
                                          <p:val>
                                            <p:fltVal val="0"/>
                                          </p:val>
                                        </p:tav>
                                        <p:tav tm="100000">
                                          <p:val>
                                            <p:strVal val="#ppt_w"/>
                                          </p:val>
                                        </p:tav>
                                      </p:tavLst>
                                    </p:anim>
                                    <p:anim calcmode="lin" valueType="num">
                                      <p:cBhvr>
                                        <p:cTn id="26" dur="1000" fill="hold"/>
                                        <p:tgtEl>
                                          <p:spTgt spid="3078"/>
                                        </p:tgtEl>
                                        <p:attrNameLst>
                                          <p:attrName>ppt_h</p:attrName>
                                        </p:attrNameLst>
                                      </p:cBhvr>
                                      <p:tavLst>
                                        <p:tav tm="0">
                                          <p:val>
                                            <p:fltVal val="0"/>
                                          </p:val>
                                        </p:tav>
                                        <p:tav tm="100000">
                                          <p:val>
                                            <p:strVal val="#ppt_h"/>
                                          </p:val>
                                        </p:tav>
                                      </p:tavLst>
                                    </p:anim>
                                    <p:anim calcmode="lin" valueType="num">
                                      <p:cBhvr>
                                        <p:cTn id="27" dur="1000" fill="hold"/>
                                        <p:tgtEl>
                                          <p:spTgt spid="3078"/>
                                        </p:tgtEl>
                                        <p:attrNameLst>
                                          <p:attrName>style.rotation</p:attrName>
                                        </p:attrNameLst>
                                      </p:cBhvr>
                                      <p:tavLst>
                                        <p:tav tm="0">
                                          <p:val>
                                            <p:fltVal val="90"/>
                                          </p:val>
                                        </p:tav>
                                        <p:tav tm="100000">
                                          <p:val>
                                            <p:fltVal val="0"/>
                                          </p:val>
                                        </p:tav>
                                      </p:tavLst>
                                    </p:anim>
                                    <p:animEffect transition="in" filter="fade">
                                      <p:cBhvr>
                                        <p:cTn id="28" dur="1000"/>
                                        <p:tgtEl>
                                          <p:spTgt spid="307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TextBox 5">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10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861382" y="1354297"/>
            <a:ext cx="8469234" cy="5269785"/>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F47EDC76-93E4-69B2-B3EB-FFBB9F9285CB}"/>
              </a:ext>
            </a:extLst>
          </p:cNvPr>
          <p:cNvSpPr txBox="1"/>
          <p:nvPr/>
        </p:nvSpPr>
        <p:spPr>
          <a:xfrm>
            <a:off x="6802559" y="1423541"/>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1" name="TextBox 10">
            <a:extLst>
              <a:ext uri="{FF2B5EF4-FFF2-40B4-BE49-F238E27FC236}">
                <a16:creationId xmlns:a16="http://schemas.microsoft.com/office/drawing/2014/main" id="{DE35A30A-9FED-73CA-D0EC-2CDDA9EF6570}"/>
              </a:ext>
            </a:extLst>
          </p:cNvPr>
          <p:cNvSpPr txBox="1"/>
          <p:nvPr/>
        </p:nvSpPr>
        <p:spPr>
          <a:xfrm>
            <a:off x="2756654" y="3563463"/>
            <a:ext cx="291262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hình ảnh bầu trời  ban ngày, ban đêm</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2" name="TextBox 11">
            <a:extLst>
              <a:ext uri="{FF2B5EF4-FFF2-40B4-BE49-F238E27FC236}">
                <a16:creationId xmlns:a16="http://schemas.microsoft.com/office/drawing/2014/main" id="{8498D3FB-FFF9-9DED-A6D0-B12798BBE773}"/>
              </a:ext>
            </a:extLst>
          </p:cNvPr>
          <p:cNvSpPr txBox="1"/>
          <p:nvPr/>
        </p:nvSpPr>
        <p:spPr>
          <a:xfrm>
            <a:off x="2756654" y="4569425"/>
            <a:ext cx="35654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bộ phận xoay để chuyển tiếp giữa ngày và đêm</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78B4DF29-DD8A-C76A-E628-ACF86ED43422}"/>
              </a:ext>
            </a:extLst>
          </p:cNvPr>
          <p:cNvSpPr txBox="1"/>
          <p:nvPr/>
        </p:nvSpPr>
        <p:spPr>
          <a:xfrm>
            <a:off x="2756655" y="5575387"/>
            <a:ext cx="35654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Chắc chắn, đẹp, có thể sử dụng được nhiều lần</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12"/>
          <p:cNvPicPr>
            <a:picLocks noChangeAspect="1"/>
          </p:cNvPicPr>
          <p:nvPr/>
        </p:nvPicPr>
        <p:blipFill rotWithShape="1">
          <a:blip r:embed="rId5"/>
          <a:srcRect l="6827" t="7035" r="5654" b="3542"/>
          <a:stretch/>
        </p:blipFill>
        <p:spPr>
          <a:xfrm>
            <a:off x="6368261" y="3524548"/>
            <a:ext cx="868595" cy="868595"/>
          </a:xfrm>
          <a:prstGeom prst="ellipse">
            <a:avLst/>
          </a:prstGeom>
        </p:spPr>
      </p:pic>
      <p:pic>
        <p:nvPicPr>
          <p:cNvPr id="15" name="Picture 14"/>
          <p:cNvPicPr>
            <a:picLocks noChangeAspect="1"/>
          </p:cNvPicPr>
          <p:nvPr/>
        </p:nvPicPr>
        <p:blipFill rotWithShape="1">
          <a:blip r:embed="rId6"/>
          <a:srcRect l="9571" t="6413" r="10420" b="6660"/>
          <a:stretch/>
        </p:blipFill>
        <p:spPr>
          <a:xfrm>
            <a:off x="7674481" y="4455429"/>
            <a:ext cx="848933" cy="848933"/>
          </a:xfrm>
          <a:prstGeom prst="ellipse">
            <a:avLst/>
          </a:prstGeom>
        </p:spPr>
      </p:pic>
      <p:pic>
        <p:nvPicPr>
          <p:cNvPr id="16" name="Picture 15"/>
          <p:cNvPicPr>
            <a:picLocks noChangeAspect="1"/>
          </p:cNvPicPr>
          <p:nvPr/>
        </p:nvPicPr>
        <p:blipFill rotWithShape="1">
          <a:blip r:embed="rId7"/>
          <a:srcRect l="5642" t="6399" r="6278" b="6897"/>
          <a:stretch/>
        </p:blipFill>
        <p:spPr>
          <a:xfrm>
            <a:off x="9077735" y="5467238"/>
            <a:ext cx="878797" cy="878797"/>
          </a:xfrm>
          <a:prstGeom prst="ellipse">
            <a:avLst/>
          </a:prstGeom>
        </p:spPr>
      </p:pic>
    </p:spTree>
    <p:extLst>
      <p:ext uri="{BB962C8B-B14F-4D97-AF65-F5344CB8AC3E}">
        <p14:creationId xmlns:p14="http://schemas.microsoft.com/office/powerpoint/2010/main" val="72192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6"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par>
                                <p:cTn id="18" presetID="6"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606" y="3765176"/>
            <a:ext cx="2636687" cy="1821395"/>
          </a:xfrm>
          <a:prstGeom prst="rect">
            <a:avLst/>
          </a:prstGeom>
        </p:spPr>
      </p:pic>
    </p:spTree>
    <p:extLst>
      <p:ext uri="{BB962C8B-B14F-4D97-AF65-F5344CB8AC3E}">
        <p14:creationId xmlns:p14="http://schemas.microsoft.com/office/powerpoint/2010/main" val="15970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3.125E-6 4.44444E-6 L -3.125E-6 -0.07223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58748" y="1880154"/>
            <a:ext cx="6451951" cy="45612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p:cNvSpPr txBox="1"/>
          <p:nvPr/>
        </p:nvSpPr>
        <p:spPr>
          <a:xfrm>
            <a:off x="2291379" y="356829"/>
            <a:ext cx="7874598"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TRÒ CHƠI TIẾP SỨC “NGÀY VÀ ĐÊM”</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Group 18"/>
          <p:cNvGrpSpPr/>
          <p:nvPr/>
        </p:nvGrpSpPr>
        <p:grpSpPr>
          <a:xfrm>
            <a:off x="6998631" y="1243090"/>
            <a:ext cx="4796885" cy="2053003"/>
            <a:chOff x="722556" y="2115897"/>
            <a:chExt cx="7373218" cy="1477157"/>
          </a:xfrm>
          <a:solidFill>
            <a:srgbClr val="6F7B57"/>
          </a:solidFill>
        </p:grpSpPr>
        <p:sp>
          <p:nvSpPr>
            <p:cNvPr id="5" name="Rounded Rectangle 4"/>
            <p:cNvSpPr/>
            <p:nvPr/>
          </p:nvSpPr>
          <p:spPr>
            <a:xfrm>
              <a:off x="722556" y="2115897"/>
              <a:ext cx="7373218" cy="14771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998114" y="2167476"/>
              <a:ext cx="6593705" cy="1395125"/>
            </a:xfrm>
            <a:prstGeom prst="rect">
              <a:avLst/>
            </a:prstGeom>
            <a:grpFill/>
          </p:spPr>
          <p:txBody>
            <a:bodyPr wrap="square" rtlCol="0">
              <a:spAutoFit/>
            </a:bodyPr>
            <a:lstStyle/>
            <a:p>
              <a:pPr lvl="0" algn="just">
                <a:defRPr/>
              </a:pPr>
              <a:r>
                <a:rPr lang="vi-VN" altLang="zh-CN" sz="2400">
                  <a:solidFill>
                    <a:schemeClr val="bg1"/>
                  </a:solidFill>
                  <a:latin typeface="Roboto" panose="02000000000000000000" pitchFamily="2" charset="0"/>
                  <a:ea typeface="Roboto" panose="02000000000000000000" pitchFamily="2" charset="0"/>
                </a:rPr>
                <a:t>Giáo viên chia lớp thành các nhóm 4 em, học sinh sử dụng các thẻ tranh đã sưu tầm, chuẩn bị ở nhà về bầu trời ban ngày và đêm</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grpSp>
        <p:nvGrpSpPr>
          <p:cNvPr id="20" name="Group 19"/>
          <p:cNvGrpSpPr/>
          <p:nvPr/>
        </p:nvGrpSpPr>
        <p:grpSpPr>
          <a:xfrm>
            <a:off x="6998631" y="3468894"/>
            <a:ext cx="4796885" cy="1859227"/>
            <a:chOff x="3385456" y="4251057"/>
            <a:chExt cx="2379191" cy="2574437"/>
          </a:xfrm>
          <a:solidFill>
            <a:srgbClr val="6F7B57"/>
          </a:solidFill>
        </p:grpSpPr>
        <p:sp>
          <p:nvSpPr>
            <p:cNvPr id="7" name="Rounded Rectangle 6"/>
            <p:cNvSpPr/>
            <p:nvPr/>
          </p:nvSpPr>
          <p:spPr>
            <a:xfrm>
              <a:off x="3385456" y="4251057"/>
              <a:ext cx="2379191" cy="257443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474034" y="4352684"/>
              <a:ext cx="2127997" cy="2173479"/>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Khi giáo viên hô “Bắt đầu”, lần lượt học sinh các nhóm lấy tranh và xếp vào cột ngày hoặc cột đêm trên bảng nhóm</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
        <p:nvSpPr>
          <p:cNvPr id="29" name="TextBox 28"/>
          <p:cNvSpPr txBox="1"/>
          <p:nvPr/>
        </p:nvSpPr>
        <p:spPr>
          <a:xfrm>
            <a:off x="5125745" y="1158792"/>
            <a:ext cx="212304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Cách chơi:</a:t>
            </a:r>
            <a:endParaRPr lang="vi-VN" altLang="zh-CN" sz="2400">
              <a:solidFill>
                <a:srgbClr val="FF0000"/>
              </a:solidFill>
              <a:latin typeface="Roboto" panose="02000000000000000000" pitchFamily="2" charset="0"/>
              <a:ea typeface="Roboto" panose="02000000000000000000" pitchFamily="2" charset="0"/>
            </a:endParaRPr>
          </a:p>
        </p:txBody>
      </p:sp>
      <p:grpSp>
        <p:nvGrpSpPr>
          <p:cNvPr id="18" name="Group 17"/>
          <p:cNvGrpSpPr/>
          <p:nvPr/>
        </p:nvGrpSpPr>
        <p:grpSpPr>
          <a:xfrm>
            <a:off x="6998631" y="5521164"/>
            <a:ext cx="4796885" cy="1156900"/>
            <a:chOff x="3385456" y="4251057"/>
            <a:chExt cx="2379191" cy="2574437"/>
          </a:xfrm>
          <a:solidFill>
            <a:srgbClr val="6F7B57"/>
          </a:solidFill>
        </p:grpSpPr>
        <p:sp>
          <p:nvSpPr>
            <p:cNvPr id="21" name="Rounded Rectangle 20"/>
            <p:cNvSpPr/>
            <p:nvPr/>
          </p:nvSpPr>
          <p:spPr>
            <a:xfrm>
              <a:off x="3385456" y="4251057"/>
              <a:ext cx="2379191" cy="257443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3474034" y="4561663"/>
              <a:ext cx="2290613" cy="1034060"/>
            </a:xfrm>
            <a:prstGeom prst="rect">
              <a:avLst/>
            </a:prstGeom>
            <a:grp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Nhóm nào xếp nhanh và đúng sẽ thắng cuộc</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51423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3376465" y="1101318"/>
            <a:ext cx="54390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Bầu trời ngày và đêm có gì khác biệt?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3030072" y="368920"/>
            <a:ext cx="6131857"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sp>
        <p:nvSpPr>
          <p:cNvPr id="13" name="TextBox 12">
            <a:extLst>
              <a:ext uri="{FF2B5EF4-FFF2-40B4-BE49-F238E27FC236}">
                <a16:creationId xmlns:a16="http://schemas.microsoft.com/office/drawing/2014/main" id="{8BAB906A-1694-05DB-A671-51D0AA73C0B5}"/>
              </a:ext>
            </a:extLst>
          </p:cNvPr>
          <p:cNvSpPr txBox="1"/>
          <p:nvPr/>
        </p:nvSpPr>
        <p:spPr>
          <a:xfrm>
            <a:off x="3280037" y="2114967"/>
            <a:ext cx="2615153"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Bầu trời ban ngày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AB906A-1694-05DB-A671-51D0AA73C0B5}"/>
              </a:ext>
            </a:extLst>
          </p:cNvPr>
          <p:cNvSpPr txBox="1"/>
          <p:nvPr/>
        </p:nvSpPr>
        <p:spPr>
          <a:xfrm rot="486033">
            <a:off x="1442698" y="2807466"/>
            <a:ext cx="152720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N</a:t>
            </a:r>
            <a:r>
              <a:rPr lang="en-US" altLang="zh-CN" sz="2400" noProof="0">
                <a:solidFill>
                  <a:schemeClr val="bg1"/>
                </a:solidFill>
                <a:latin typeface="Roboto" panose="02000000000000000000" pitchFamily="2" charset="0"/>
                <a:ea typeface="Roboto" panose="02000000000000000000" pitchFamily="2" charset="0"/>
              </a:rPr>
              <a:t>úi rừng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8BAB906A-1694-05DB-A671-51D0AA73C0B5}"/>
              </a:ext>
            </a:extLst>
          </p:cNvPr>
          <p:cNvSpPr txBox="1"/>
          <p:nvPr/>
        </p:nvSpPr>
        <p:spPr>
          <a:xfrm>
            <a:off x="3376464" y="4650790"/>
            <a:ext cx="2156015" cy="830997"/>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Bầu trời sáng, màu xanh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8BAB906A-1694-05DB-A671-51D0AA73C0B5}"/>
              </a:ext>
            </a:extLst>
          </p:cNvPr>
          <p:cNvSpPr txBox="1"/>
          <p:nvPr/>
        </p:nvSpPr>
        <p:spPr>
          <a:xfrm>
            <a:off x="3376466" y="3392814"/>
            <a:ext cx="152720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Mặt Trời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302708" y="1524594"/>
            <a:ext cx="2834715" cy="23873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5"/>
          <a:stretch>
            <a:fillRect/>
          </a:stretch>
        </p:blipFill>
        <p:spPr>
          <a:xfrm>
            <a:off x="9010273" y="1524594"/>
            <a:ext cx="2870628" cy="2419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6"/>
          <a:stretch>
            <a:fillRect/>
          </a:stretch>
        </p:blipFill>
        <p:spPr>
          <a:xfrm>
            <a:off x="317822" y="4206433"/>
            <a:ext cx="2834715" cy="24207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7"/>
          <a:stretch>
            <a:fillRect/>
          </a:stretch>
        </p:blipFill>
        <p:spPr>
          <a:xfrm>
            <a:off x="9010273" y="4239799"/>
            <a:ext cx="2889590" cy="2419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TextBox 17">
            <a:extLst>
              <a:ext uri="{FF2B5EF4-FFF2-40B4-BE49-F238E27FC236}">
                <a16:creationId xmlns:a16="http://schemas.microsoft.com/office/drawing/2014/main" id="{8BAB906A-1694-05DB-A671-51D0AA73C0B5}"/>
              </a:ext>
            </a:extLst>
          </p:cNvPr>
          <p:cNvSpPr txBox="1"/>
          <p:nvPr/>
        </p:nvSpPr>
        <p:spPr>
          <a:xfrm>
            <a:off x="6145155" y="2114967"/>
            <a:ext cx="2615153"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Bầu trời ban đêm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8BAB906A-1694-05DB-A671-51D0AA73C0B5}"/>
              </a:ext>
            </a:extLst>
          </p:cNvPr>
          <p:cNvSpPr txBox="1"/>
          <p:nvPr/>
        </p:nvSpPr>
        <p:spPr>
          <a:xfrm>
            <a:off x="6386984" y="4239799"/>
            <a:ext cx="237332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Thấy nhiều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8BAB906A-1694-05DB-A671-51D0AA73C0B5}"/>
              </a:ext>
            </a:extLst>
          </p:cNvPr>
          <p:cNvSpPr txBox="1"/>
          <p:nvPr/>
        </p:nvSpPr>
        <p:spPr>
          <a:xfrm>
            <a:off x="6386985" y="3392814"/>
            <a:ext cx="173784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Mặt Trăng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12" name="Straight Connector 11"/>
          <p:cNvCxnSpPr/>
          <p:nvPr/>
        </p:nvCxnSpPr>
        <p:spPr>
          <a:xfrm>
            <a:off x="5959738" y="1742739"/>
            <a:ext cx="0" cy="488442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31D9C0-B042-A02B-27F8-E4A7FF853669}"/>
              </a:ext>
            </a:extLst>
          </p:cNvPr>
          <p:cNvSpPr txBox="1"/>
          <p:nvPr/>
        </p:nvSpPr>
        <p:spPr>
          <a:xfrm>
            <a:off x="6386984" y="4818685"/>
            <a:ext cx="2373323" cy="830997"/>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Bầu trời tối, màu đen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2677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 presetClass="entr" presetSubtype="8"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down)">
                                      <p:cBhvr>
                                        <p:cTn id="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P spid="18" grpId="0"/>
      <p:bldP spid="19" grpId="0"/>
      <p:bldP spid="2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ular Callout 11"/>
          <p:cNvSpPr/>
          <p:nvPr/>
        </p:nvSpPr>
        <p:spPr>
          <a:xfrm>
            <a:off x="4238790" y="4522505"/>
            <a:ext cx="4866039" cy="1773972"/>
          </a:xfrm>
          <a:custGeom>
            <a:avLst/>
            <a:gdLst>
              <a:gd name="connsiteX0" fmla="*/ 0 w 3861996"/>
              <a:gd name="connsiteY0" fmla="*/ 0 h 1672135"/>
              <a:gd name="connsiteX1" fmla="*/ 2252831 w 3861996"/>
              <a:gd name="connsiteY1" fmla="*/ 0 h 1672135"/>
              <a:gd name="connsiteX2" fmla="*/ 2252831 w 3861996"/>
              <a:gd name="connsiteY2" fmla="*/ 0 h 1672135"/>
              <a:gd name="connsiteX3" fmla="*/ 3218330 w 3861996"/>
              <a:gd name="connsiteY3" fmla="*/ 0 h 1672135"/>
              <a:gd name="connsiteX4" fmla="*/ 3861996 w 3861996"/>
              <a:gd name="connsiteY4" fmla="*/ 0 h 1672135"/>
              <a:gd name="connsiteX5" fmla="*/ 3861996 w 3861996"/>
              <a:gd name="connsiteY5" fmla="*/ 278689 h 1672135"/>
              <a:gd name="connsiteX6" fmla="*/ 4590407 w 3861996"/>
              <a:gd name="connsiteY6" fmla="*/ 159923 h 1672135"/>
              <a:gd name="connsiteX7" fmla="*/ 3861996 w 3861996"/>
              <a:gd name="connsiteY7" fmla="*/ 696723 h 1672135"/>
              <a:gd name="connsiteX8" fmla="*/ 3861996 w 3861996"/>
              <a:gd name="connsiteY8" fmla="*/ 1672135 h 1672135"/>
              <a:gd name="connsiteX9" fmla="*/ 3218330 w 3861996"/>
              <a:gd name="connsiteY9" fmla="*/ 1672135 h 1672135"/>
              <a:gd name="connsiteX10" fmla="*/ 2252831 w 3861996"/>
              <a:gd name="connsiteY10" fmla="*/ 1672135 h 1672135"/>
              <a:gd name="connsiteX11" fmla="*/ 2252831 w 3861996"/>
              <a:gd name="connsiteY11" fmla="*/ 1672135 h 1672135"/>
              <a:gd name="connsiteX12" fmla="*/ 0 w 3861996"/>
              <a:gd name="connsiteY12" fmla="*/ 1672135 h 1672135"/>
              <a:gd name="connsiteX13" fmla="*/ 0 w 3861996"/>
              <a:gd name="connsiteY13" fmla="*/ 696723 h 1672135"/>
              <a:gd name="connsiteX14" fmla="*/ 0 w 3861996"/>
              <a:gd name="connsiteY14" fmla="*/ 278689 h 1672135"/>
              <a:gd name="connsiteX15" fmla="*/ 0 w 3861996"/>
              <a:gd name="connsiteY15" fmla="*/ 278689 h 1672135"/>
              <a:gd name="connsiteX16" fmla="*/ 0 w 3861996"/>
              <a:gd name="connsiteY16" fmla="*/ 0 h 1672135"/>
              <a:gd name="connsiteX0" fmla="*/ 166876 w 4757283"/>
              <a:gd name="connsiteY0" fmla="*/ 20643 h 1692778"/>
              <a:gd name="connsiteX1" fmla="*/ 2419707 w 4757283"/>
              <a:gd name="connsiteY1" fmla="*/ 20643 h 1692778"/>
              <a:gd name="connsiteX2" fmla="*/ 2419707 w 4757283"/>
              <a:gd name="connsiteY2" fmla="*/ 20643 h 1692778"/>
              <a:gd name="connsiteX3" fmla="*/ 3385206 w 4757283"/>
              <a:gd name="connsiteY3" fmla="*/ 20643 h 1692778"/>
              <a:gd name="connsiteX4" fmla="*/ 4028872 w 4757283"/>
              <a:gd name="connsiteY4" fmla="*/ 20643 h 1692778"/>
              <a:gd name="connsiteX5" fmla="*/ 4028872 w 4757283"/>
              <a:gd name="connsiteY5" fmla="*/ 299332 h 1692778"/>
              <a:gd name="connsiteX6" fmla="*/ 4757283 w 4757283"/>
              <a:gd name="connsiteY6" fmla="*/ 180566 h 1692778"/>
              <a:gd name="connsiteX7" fmla="*/ 4028872 w 4757283"/>
              <a:gd name="connsiteY7" fmla="*/ 717366 h 1692778"/>
              <a:gd name="connsiteX8" fmla="*/ 4028872 w 4757283"/>
              <a:gd name="connsiteY8" fmla="*/ 1692778 h 1692778"/>
              <a:gd name="connsiteX9" fmla="*/ 3385206 w 4757283"/>
              <a:gd name="connsiteY9" fmla="*/ 1692778 h 1692778"/>
              <a:gd name="connsiteX10" fmla="*/ 2419707 w 4757283"/>
              <a:gd name="connsiteY10" fmla="*/ 1692778 h 1692778"/>
              <a:gd name="connsiteX11" fmla="*/ 2419707 w 4757283"/>
              <a:gd name="connsiteY11" fmla="*/ 1692778 h 1692778"/>
              <a:gd name="connsiteX12" fmla="*/ 166876 w 4757283"/>
              <a:gd name="connsiteY12" fmla="*/ 1692778 h 1692778"/>
              <a:gd name="connsiteX13" fmla="*/ 166876 w 4757283"/>
              <a:gd name="connsiteY13" fmla="*/ 717366 h 1692778"/>
              <a:gd name="connsiteX14" fmla="*/ 166876 w 4757283"/>
              <a:gd name="connsiteY14" fmla="*/ 299332 h 1692778"/>
              <a:gd name="connsiteX15" fmla="*/ 166876 w 4757283"/>
              <a:gd name="connsiteY15" fmla="*/ 299332 h 1692778"/>
              <a:gd name="connsiteX16" fmla="*/ 166876 w 4757283"/>
              <a:gd name="connsiteY16" fmla="*/ 20643 h 1692778"/>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78059 w 4768466"/>
              <a:gd name="connsiteY0" fmla="*/ 21431 h 1765818"/>
              <a:gd name="connsiteX1" fmla="*/ 2430890 w 4768466"/>
              <a:gd name="connsiteY1" fmla="*/ 21431 h 1765818"/>
              <a:gd name="connsiteX2" fmla="*/ 2430890 w 4768466"/>
              <a:gd name="connsiteY2" fmla="*/ 21431 h 1765818"/>
              <a:gd name="connsiteX3" fmla="*/ 3396389 w 4768466"/>
              <a:gd name="connsiteY3" fmla="*/ 21431 h 1765818"/>
              <a:gd name="connsiteX4" fmla="*/ 4040055 w 4768466"/>
              <a:gd name="connsiteY4" fmla="*/ 21431 h 1765818"/>
              <a:gd name="connsiteX5" fmla="*/ 4040055 w 4768466"/>
              <a:gd name="connsiteY5" fmla="*/ 300120 h 1765818"/>
              <a:gd name="connsiteX6" fmla="*/ 4768466 w 4768466"/>
              <a:gd name="connsiteY6" fmla="*/ 181354 h 1765818"/>
              <a:gd name="connsiteX7" fmla="*/ 4040055 w 4768466"/>
              <a:gd name="connsiteY7" fmla="*/ 718154 h 1765818"/>
              <a:gd name="connsiteX8" fmla="*/ 4040055 w 4768466"/>
              <a:gd name="connsiteY8" fmla="*/ 1693566 h 1765818"/>
              <a:gd name="connsiteX9" fmla="*/ 3396389 w 4768466"/>
              <a:gd name="connsiteY9" fmla="*/ 1693566 h 1765818"/>
              <a:gd name="connsiteX10" fmla="*/ 2430890 w 4768466"/>
              <a:gd name="connsiteY10" fmla="*/ 1693566 h 1765818"/>
              <a:gd name="connsiteX11" fmla="*/ 2430890 w 4768466"/>
              <a:gd name="connsiteY11" fmla="*/ 1693566 h 1765818"/>
              <a:gd name="connsiteX12" fmla="*/ 178059 w 4768466"/>
              <a:gd name="connsiteY12" fmla="*/ 1693566 h 1765818"/>
              <a:gd name="connsiteX13" fmla="*/ 178059 w 4768466"/>
              <a:gd name="connsiteY13" fmla="*/ 718154 h 1765818"/>
              <a:gd name="connsiteX14" fmla="*/ 178059 w 4768466"/>
              <a:gd name="connsiteY14" fmla="*/ 300120 h 1765818"/>
              <a:gd name="connsiteX15" fmla="*/ 145786 w 4768466"/>
              <a:gd name="connsiteY15" fmla="*/ 20421 h 1765818"/>
              <a:gd name="connsiteX16" fmla="*/ 178059 w 4768466"/>
              <a:gd name="connsiteY16" fmla="*/ 21431 h 1765818"/>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227649 w 4818056"/>
              <a:gd name="connsiteY14" fmla="*/ 300120 h 1767412"/>
              <a:gd name="connsiteX15" fmla="*/ 195376 w 4818056"/>
              <a:gd name="connsiteY15" fmla="*/ 20421 h 1767412"/>
              <a:gd name="connsiteX16" fmla="*/ 227649 w 4818056"/>
              <a:gd name="connsiteY16" fmla="*/ 21431 h 1767412"/>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27649 w 4818056"/>
              <a:gd name="connsiteY16" fmla="*/ 21431 h 1767412"/>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27649 w 4818056"/>
              <a:gd name="connsiteY16" fmla="*/ 21431 h 1767412"/>
              <a:gd name="connsiteX0" fmla="*/ 292194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92194 w 4818056"/>
              <a:gd name="connsiteY16" fmla="*/ 21431 h 1767412"/>
              <a:gd name="connsiteX0" fmla="*/ 292194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12496 w 4818056"/>
              <a:gd name="connsiteY14" fmla="*/ 192543 h 1767412"/>
              <a:gd name="connsiteX15" fmla="*/ 195376 w 4818056"/>
              <a:gd name="connsiteY15" fmla="*/ 20421 h 1767412"/>
              <a:gd name="connsiteX16" fmla="*/ 292194 w 4818056"/>
              <a:gd name="connsiteY16" fmla="*/ 21431 h 1767412"/>
              <a:gd name="connsiteX0" fmla="*/ 292194 w 4818056"/>
              <a:gd name="connsiteY0" fmla="*/ 20644 h 1766625"/>
              <a:gd name="connsiteX1" fmla="*/ 2480480 w 4818056"/>
              <a:gd name="connsiteY1" fmla="*/ 20644 h 1766625"/>
              <a:gd name="connsiteX2" fmla="*/ 2480480 w 4818056"/>
              <a:gd name="connsiteY2" fmla="*/ 20644 h 1766625"/>
              <a:gd name="connsiteX3" fmla="*/ 3445979 w 4818056"/>
              <a:gd name="connsiteY3" fmla="*/ 20644 h 1766625"/>
              <a:gd name="connsiteX4" fmla="*/ 4089645 w 4818056"/>
              <a:gd name="connsiteY4" fmla="*/ 20644 h 1766625"/>
              <a:gd name="connsiteX5" fmla="*/ 4089645 w 4818056"/>
              <a:gd name="connsiteY5" fmla="*/ 299333 h 1766625"/>
              <a:gd name="connsiteX6" fmla="*/ 4818056 w 4818056"/>
              <a:gd name="connsiteY6" fmla="*/ 180567 h 1766625"/>
              <a:gd name="connsiteX7" fmla="*/ 4089645 w 4818056"/>
              <a:gd name="connsiteY7" fmla="*/ 717367 h 1766625"/>
              <a:gd name="connsiteX8" fmla="*/ 4089645 w 4818056"/>
              <a:gd name="connsiteY8" fmla="*/ 1692779 h 1766625"/>
              <a:gd name="connsiteX9" fmla="*/ 3445979 w 4818056"/>
              <a:gd name="connsiteY9" fmla="*/ 1692779 h 1766625"/>
              <a:gd name="connsiteX10" fmla="*/ 2480480 w 4818056"/>
              <a:gd name="connsiteY10" fmla="*/ 1692779 h 1766625"/>
              <a:gd name="connsiteX11" fmla="*/ 2480480 w 4818056"/>
              <a:gd name="connsiteY11" fmla="*/ 1692779 h 1766625"/>
              <a:gd name="connsiteX12" fmla="*/ 227649 w 4818056"/>
              <a:gd name="connsiteY12" fmla="*/ 1692779 h 1766625"/>
              <a:gd name="connsiteX13" fmla="*/ 77041 w 4818056"/>
              <a:gd name="connsiteY13" fmla="*/ 695851 h 1766625"/>
              <a:gd name="connsiteX14" fmla="*/ 12496 w 4818056"/>
              <a:gd name="connsiteY14" fmla="*/ 191756 h 1766625"/>
              <a:gd name="connsiteX15" fmla="*/ 281438 w 4818056"/>
              <a:gd name="connsiteY15" fmla="*/ 41149 h 1766625"/>
              <a:gd name="connsiteX16" fmla="*/ 292194 w 4818056"/>
              <a:gd name="connsiteY16" fmla="*/ 20644 h 1766625"/>
              <a:gd name="connsiteX0" fmla="*/ 227648 w 4818056"/>
              <a:gd name="connsiteY0" fmla="*/ 0 h 1767496"/>
              <a:gd name="connsiteX1" fmla="*/ 2480480 w 4818056"/>
              <a:gd name="connsiteY1" fmla="*/ 21515 h 1767496"/>
              <a:gd name="connsiteX2" fmla="*/ 2480480 w 4818056"/>
              <a:gd name="connsiteY2" fmla="*/ 21515 h 1767496"/>
              <a:gd name="connsiteX3" fmla="*/ 3445979 w 4818056"/>
              <a:gd name="connsiteY3" fmla="*/ 21515 h 1767496"/>
              <a:gd name="connsiteX4" fmla="*/ 4089645 w 4818056"/>
              <a:gd name="connsiteY4" fmla="*/ 21515 h 1767496"/>
              <a:gd name="connsiteX5" fmla="*/ 4089645 w 4818056"/>
              <a:gd name="connsiteY5" fmla="*/ 300204 h 1767496"/>
              <a:gd name="connsiteX6" fmla="*/ 4818056 w 4818056"/>
              <a:gd name="connsiteY6" fmla="*/ 181438 h 1767496"/>
              <a:gd name="connsiteX7" fmla="*/ 4089645 w 4818056"/>
              <a:gd name="connsiteY7" fmla="*/ 718238 h 1767496"/>
              <a:gd name="connsiteX8" fmla="*/ 4089645 w 4818056"/>
              <a:gd name="connsiteY8" fmla="*/ 1693650 h 1767496"/>
              <a:gd name="connsiteX9" fmla="*/ 3445979 w 4818056"/>
              <a:gd name="connsiteY9" fmla="*/ 1693650 h 1767496"/>
              <a:gd name="connsiteX10" fmla="*/ 2480480 w 4818056"/>
              <a:gd name="connsiteY10" fmla="*/ 1693650 h 1767496"/>
              <a:gd name="connsiteX11" fmla="*/ 2480480 w 4818056"/>
              <a:gd name="connsiteY11" fmla="*/ 1693650 h 1767496"/>
              <a:gd name="connsiteX12" fmla="*/ 227649 w 4818056"/>
              <a:gd name="connsiteY12" fmla="*/ 1693650 h 1767496"/>
              <a:gd name="connsiteX13" fmla="*/ 77041 w 4818056"/>
              <a:gd name="connsiteY13" fmla="*/ 696722 h 1767496"/>
              <a:gd name="connsiteX14" fmla="*/ 12496 w 4818056"/>
              <a:gd name="connsiteY14" fmla="*/ 192627 h 1767496"/>
              <a:gd name="connsiteX15" fmla="*/ 281438 w 4818056"/>
              <a:gd name="connsiteY15" fmla="*/ 42020 h 1767496"/>
              <a:gd name="connsiteX16" fmla="*/ 227648 w 4818056"/>
              <a:gd name="connsiteY16" fmla="*/ 0 h 1767496"/>
              <a:gd name="connsiteX0" fmla="*/ 227648 w 4818056"/>
              <a:gd name="connsiteY0" fmla="*/ 0 h 1767496"/>
              <a:gd name="connsiteX1" fmla="*/ 2480480 w 4818056"/>
              <a:gd name="connsiteY1" fmla="*/ 21515 h 1767496"/>
              <a:gd name="connsiteX2" fmla="*/ 2480480 w 4818056"/>
              <a:gd name="connsiteY2" fmla="*/ 21515 h 1767496"/>
              <a:gd name="connsiteX3" fmla="*/ 3445979 w 4818056"/>
              <a:gd name="connsiteY3" fmla="*/ 21515 h 1767496"/>
              <a:gd name="connsiteX4" fmla="*/ 4089645 w 4818056"/>
              <a:gd name="connsiteY4" fmla="*/ 21515 h 1767496"/>
              <a:gd name="connsiteX5" fmla="*/ 4089645 w 4818056"/>
              <a:gd name="connsiteY5" fmla="*/ 300204 h 1767496"/>
              <a:gd name="connsiteX6" fmla="*/ 4818056 w 4818056"/>
              <a:gd name="connsiteY6" fmla="*/ 181438 h 1767496"/>
              <a:gd name="connsiteX7" fmla="*/ 4089645 w 4818056"/>
              <a:gd name="connsiteY7" fmla="*/ 718238 h 1767496"/>
              <a:gd name="connsiteX8" fmla="*/ 4089645 w 4818056"/>
              <a:gd name="connsiteY8" fmla="*/ 1693650 h 1767496"/>
              <a:gd name="connsiteX9" fmla="*/ 3445979 w 4818056"/>
              <a:gd name="connsiteY9" fmla="*/ 1693650 h 1767496"/>
              <a:gd name="connsiteX10" fmla="*/ 2480480 w 4818056"/>
              <a:gd name="connsiteY10" fmla="*/ 1693650 h 1767496"/>
              <a:gd name="connsiteX11" fmla="*/ 2480480 w 4818056"/>
              <a:gd name="connsiteY11" fmla="*/ 1693650 h 1767496"/>
              <a:gd name="connsiteX12" fmla="*/ 227649 w 4818056"/>
              <a:gd name="connsiteY12" fmla="*/ 1693650 h 1767496"/>
              <a:gd name="connsiteX13" fmla="*/ 77041 w 4818056"/>
              <a:gd name="connsiteY13" fmla="*/ 696722 h 1767496"/>
              <a:gd name="connsiteX14" fmla="*/ 12496 w 4818056"/>
              <a:gd name="connsiteY14" fmla="*/ 128081 h 1767496"/>
              <a:gd name="connsiteX15" fmla="*/ 281438 w 4818056"/>
              <a:gd name="connsiteY15" fmla="*/ 42020 h 1767496"/>
              <a:gd name="connsiteX16" fmla="*/ 227648 w 4818056"/>
              <a:gd name="connsiteY16" fmla="*/ 0 h 1767496"/>
              <a:gd name="connsiteX0" fmla="*/ 243164 w 4833572"/>
              <a:gd name="connsiteY0" fmla="*/ 0 h 1767496"/>
              <a:gd name="connsiteX1" fmla="*/ 2495996 w 4833572"/>
              <a:gd name="connsiteY1" fmla="*/ 21515 h 1767496"/>
              <a:gd name="connsiteX2" fmla="*/ 2495996 w 4833572"/>
              <a:gd name="connsiteY2" fmla="*/ 21515 h 1767496"/>
              <a:gd name="connsiteX3" fmla="*/ 3461495 w 4833572"/>
              <a:gd name="connsiteY3" fmla="*/ 21515 h 1767496"/>
              <a:gd name="connsiteX4" fmla="*/ 4105161 w 4833572"/>
              <a:gd name="connsiteY4" fmla="*/ 21515 h 1767496"/>
              <a:gd name="connsiteX5" fmla="*/ 4105161 w 4833572"/>
              <a:gd name="connsiteY5" fmla="*/ 300204 h 1767496"/>
              <a:gd name="connsiteX6" fmla="*/ 4833572 w 4833572"/>
              <a:gd name="connsiteY6" fmla="*/ 181438 h 1767496"/>
              <a:gd name="connsiteX7" fmla="*/ 4105161 w 4833572"/>
              <a:gd name="connsiteY7" fmla="*/ 718238 h 1767496"/>
              <a:gd name="connsiteX8" fmla="*/ 4105161 w 4833572"/>
              <a:gd name="connsiteY8" fmla="*/ 1693650 h 1767496"/>
              <a:gd name="connsiteX9" fmla="*/ 3461495 w 4833572"/>
              <a:gd name="connsiteY9" fmla="*/ 1693650 h 1767496"/>
              <a:gd name="connsiteX10" fmla="*/ 2495996 w 4833572"/>
              <a:gd name="connsiteY10" fmla="*/ 1693650 h 1767496"/>
              <a:gd name="connsiteX11" fmla="*/ 2495996 w 4833572"/>
              <a:gd name="connsiteY11" fmla="*/ 1693650 h 1767496"/>
              <a:gd name="connsiteX12" fmla="*/ 243165 w 4833572"/>
              <a:gd name="connsiteY12" fmla="*/ 1693650 h 1767496"/>
              <a:gd name="connsiteX13" fmla="*/ 92557 w 4833572"/>
              <a:gd name="connsiteY13" fmla="*/ 696722 h 1767496"/>
              <a:gd name="connsiteX14" fmla="*/ 28012 w 4833572"/>
              <a:gd name="connsiteY14" fmla="*/ 128081 h 1767496"/>
              <a:gd name="connsiteX15" fmla="*/ 296954 w 4833572"/>
              <a:gd name="connsiteY15" fmla="*/ 42020 h 1767496"/>
              <a:gd name="connsiteX16" fmla="*/ 243164 w 4833572"/>
              <a:gd name="connsiteY16" fmla="*/ 0 h 1767496"/>
              <a:gd name="connsiteX0" fmla="*/ 227649 w 4818057"/>
              <a:gd name="connsiteY0" fmla="*/ 0 h 1767496"/>
              <a:gd name="connsiteX1" fmla="*/ 2480481 w 4818057"/>
              <a:gd name="connsiteY1" fmla="*/ 21515 h 1767496"/>
              <a:gd name="connsiteX2" fmla="*/ 2480481 w 4818057"/>
              <a:gd name="connsiteY2" fmla="*/ 21515 h 1767496"/>
              <a:gd name="connsiteX3" fmla="*/ 3445980 w 4818057"/>
              <a:gd name="connsiteY3" fmla="*/ 21515 h 1767496"/>
              <a:gd name="connsiteX4" fmla="*/ 4089646 w 4818057"/>
              <a:gd name="connsiteY4" fmla="*/ 21515 h 1767496"/>
              <a:gd name="connsiteX5" fmla="*/ 4089646 w 4818057"/>
              <a:gd name="connsiteY5" fmla="*/ 300204 h 1767496"/>
              <a:gd name="connsiteX6" fmla="*/ 4818057 w 4818057"/>
              <a:gd name="connsiteY6" fmla="*/ 181438 h 1767496"/>
              <a:gd name="connsiteX7" fmla="*/ 4089646 w 4818057"/>
              <a:gd name="connsiteY7" fmla="*/ 718238 h 1767496"/>
              <a:gd name="connsiteX8" fmla="*/ 4089646 w 4818057"/>
              <a:gd name="connsiteY8" fmla="*/ 1693650 h 1767496"/>
              <a:gd name="connsiteX9" fmla="*/ 3445980 w 4818057"/>
              <a:gd name="connsiteY9" fmla="*/ 1693650 h 1767496"/>
              <a:gd name="connsiteX10" fmla="*/ 2480481 w 4818057"/>
              <a:gd name="connsiteY10" fmla="*/ 1693650 h 1767496"/>
              <a:gd name="connsiteX11" fmla="*/ 2480481 w 4818057"/>
              <a:gd name="connsiteY11" fmla="*/ 1693650 h 1767496"/>
              <a:gd name="connsiteX12" fmla="*/ 227650 w 4818057"/>
              <a:gd name="connsiteY12" fmla="*/ 1693650 h 1767496"/>
              <a:gd name="connsiteX13" fmla="*/ 77042 w 4818057"/>
              <a:gd name="connsiteY13" fmla="*/ 696722 h 1767496"/>
              <a:gd name="connsiteX14" fmla="*/ 44770 w 4818057"/>
              <a:gd name="connsiteY14" fmla="*/ 42020 h 1767496"/>
              <a:gd name="connsiteX15" fmla="*/ 281439 w 4818057"/>
              <a:gd name="connsiteY15" fmla="*/ 42020 h 1767496"/>
              <a:gd name="connsiteX16" fmla="*/ 227649 w 4818057"/>
              <a:gd name="connsiteY16" fmla="*/ 0 h 1767496"/>
              <a:gd name="connsiteX0" fmla="*/ 118154 w 4891442"/>
              <a:gd name="connsiteY0" fmla="*/ 0 h 1767496"/>
              <a:gd name="connsiteX1" fmla="*/ 2553866 w 4891442"/>
              <a:gd name="connsiteY1" fmla="*/ 21515 h 1767496"/>
              <a:gd name="connsiteX2" fmla="*/ 2553866 w 4891442"/>
              <a:gd name="connsiteY2" fmla="*/ 21515 h 1767496"/>
              <a:gd name="connsiteX3" fmla="*/ 3519365 w 4891442"/>
              <a:gd name="connsiteY3" fmla="*/ 21515 h 1767496"/>
              <a:gd name="connsiteX4" fmla="*/ 4163031 w 4891442"/>
              <a:gd name="connsiteY4" fmla="*/ 21515 h 1767496"/>
              <a:gd name="connsiteX5" fmla="*/ 4163031 w 4891442"/>
              <a:gd name="connsiteY5" fmla="*/ 300204 h 1767496"/>
              <a:gd name="connsiteX6" fmla="*/ 4891442 w 4891442"/>
              <a:gd name="connsiteY6" fmla="*/ 181438 h 1767496"/>
              <a:gd name="connsiteX7" fmla="*/ 4163031 w 4891442"/>
              <a:gd name="connsiteY7" fmla="*/ 718238 h 1767496"/>
              <a:gd name="connsiteX8" fmla="*/ 4163031 w 4891442"/>
              <a:gd name="connsiteY8" fmla="*/ 1693650 h 1767496"/>
              <a:gd name="connsiteX9" fmla="*/ 3519365 w 4891442"/>
              <a:gd name="connsiteY9" fmla="*/ 1693650 h 1767496"/>
              <a:gd name="connsiteX10" fmla="*/ 2553866 w 4891442"/>
              <a:gd name="connsiteY10" fmla="*/ 1693650 h 1767496"/>
              <a:gd name="connsiteX11" fmla="*/ 2553866 w 4891442"/>
              <a:gd name="connsiteY11" fmla="*/ 1693650 h 1767496"/>
              <a:gd name="connsiteX12" fmla="*/ 301035 w 4891442"/>
              <a:gd name="connsiteY12" fmla="*/ 1693650 h 1767496"/>
              <a:gd name="connsiteX13" fmla="*/ 150427 w 4891442"/>
              <a:gd name="connsiteY13" fmla="*/ 696722 h 1767496"/>
              <a:gd name="connsiteX14" fmla="*/ 118155 w 4891442"/>
              <a:gd name="connsiteY14" fmla="*/ 42020 h 1767496"/>
              <a:gd name="connsiteX15" fmla="*/ 354824 w 4891442"/>
              <a:gd name="connsiteY15" fmla="*/ 42020 h 1767496"/>
              <a:gd name="connsiteX16" fmla="*/ 118154 w 4891442"/>
              <a:gd name="connsiteY16" fmla="*/ 0 h 1767496"/>
              <a:gd name="connsiteX0" fmla="*/ 118154 w 4891442"/>
              <a:gd name="connsiteY0" fmla="*/ 0 h 1767496"/>
              <a:gd name="connsiteX1" fmla="*/ 2553866 w 4891442"/>
              <a:gd name="connsiteY1" fmla="*/ 21515 h 1767496"/>
              <a:gd name="connsiteX2" fmla="*/ 2553866 w 4891442"/>
              <a:gd name="connsiteY2" fmla="*/ 21515 h 1767496"/>
              <a:gd name="connsiteX3" fmla="*/ 3519365 w 4891442"/>
              <a:gd name="connsiteY3" fmla="*/ 21515 h 1767496"/>
              <a:gd name="connsiteX4" fmla="*/ 4163031 w 4891442"/>
              <a:gd name="connsiteY4" fmla="*/ 21515 h 1767496"/>
              <a:gd name="connsiteX5" fmla="*/ 4163031 w 4891442"/>
              <a:gd name="connsiteY5" fmla="*/ 300204 h 1767496"/>
              <a:gd name="connsiteX6" fmla="*/ 4891442 w 4891442"/>
              <a:gd name="connsiteY6" fmla="*/ 181438 h 1767496"/>
              <a:gd name="connsiteX7" fmla="*/ 4163031 w 4891442"/>
              <a:gd name="connsiteY7" fmla="*/ 718238 h 1767496"/>
              <a:gd name="connsiteX8" fmla="*/ 4163031 w 4891442"/>
              <a:gd name="connsiteY8" fmla="*/ 1693650 h 1767496"/>
              <a:gd name="connsiteX9" fmla="*/ 3519365 w 4891442"/>
              <a:gd name="connsiteY9" fmla="*/ 1693650 h 1767496"/>
              <a:gd name="connsiteX10" fmla="*/ 2553866 w 4891442"/>
              <a:gd name="connsiteY10" fmla="*/ 1693650 h 1767496"/>
              <a:gd name="connsiteX11" fmla="*/ 2553866 w 4891442"/>
              <a:gd name="connsiteY11" fmla="*/ 1693650 h 1767496"/>
              <a:gd name="connsiteX12" fmla="*/ 301035 w 4891442"/>
              <a:gd name="connsiteY12" fmla="*/ 1693650 h 1767496"/>
              <a:gd name="connsiteX13" fmla="*/ 150427 w 4891442"/>
              <a:gd name="connsiteY13" fmla="*/ 696722 h 1767496"/>
              <a:gd name="connsiteX14" fmla="*/ 118155 w 4891442"/>
              <a:gd name="connsiteY14" fmla="*/ 42020 h 1767496"/>
              <a:gd name="connsiteX15" fmla="*/ 354824 w 4891442"/>
              <a:gd name="connsiteY15" fmla="*/ 42020 h 1767496"/>
              <a:gd name="connsiteX16" fmla="*/ 118154 w 4891442"/>
              <a:gd name="connsiteY16" fmla="*/ 0 h 1767496"/>
              <a:gd name="connsiteX0" fmla="*/ 92751 w 4866039"/>
              <a:gd name="connsiteY0" fmla="*/ 6476 h 1773972"/>
              <a:gd name="connsiteX1" fmla="*/ 2528463 w 4866039"/>
              <a:gd name="connsiteY1" fmla="*/ 27991 h 1773972"/>
              <a:gd name="connsiteX2" fmla="*/ 2528463 w 4866039"/>
              <a:gd name="connsiteY2" fmla="*/ 27991 h 1773972"/>
              <a:gd name="connsiteX3" fmla="*/ 3493962 w 4866039"/>
              <a:gd name="connsiteY3" fmla="*/ 27991 h 1773972"/>
              <a:gd name="connsiteX4" fmla="*/ 4137628 w 4866039"/>
              <a:gd name="connsiteY4" fmla="*/ 27991 h 1773972"/>
              <a:gd name="connsiteX5" fmla="*/ 4137628 w 4866039"/>
              <a:gd name="connsiteY5" fmla="*/ 306680 h 1773972"/>
              <a:gd name="connsiteX6" fmla="*/ 4866039 w 4866039"/>
              <a:gd name="connsiteY6" fmla="*/ 187914 h 1773972"/>
              <a:gd name="connsiteX7" fmla="*/ 4137628 w 4866039"/>
              <a:gd name="connsiteY7" fmla="*/ 724714 h 1773972"/>
              <a:gd name="connsiteX8" fmla="*/ 4137628 w 4866039"/>
              <a:gd name="connsiteY8" fmla="*/ 1700126 h 1773972"/>
              <a:gd name="connsiteX9" fmla="*/ 3493962 w 4866039"/>
              <a:gd name="connsiteY9" fmla="*/ 1700126 h 1773972"/>
              <a:gd name="connsiteX10" fmla="*/ 2528463 w 4866039"/>
              <a:gd name="connsiteY10" fmla="*/ 1700126 h 1773972"/>
              <a:gd name="connsiteX11" fmla="*/ 2528463 w 4866039"/>
              <a:gd name="connsiteY11" fmla="*/ 1700126 h 1773972"/>
              <a:gd name="connsiteX12" fmla="*/ 275632 w 4866039"/>
              <a:gd name="connsiteY12" fmla="*/ 1700126 h 1773972"/>
              <a:gd name="connsiteX13" fmla="*/ 125024 w 4866039"/>
              <a:gd name="connsiteY13" fmla="*/ 703198 h 1773972"/>
              <a:gd name="connsiteX14" fmla="*/ 92752 w 4866039"/>
              <a:gd name="connsiteY14" fmla="*/ 48496 h 1773972"/>
              <a:gd name="connsiteX15" fmla="*/ 469270 w 4866039"/>
              <a:gd name="connsiteY15" fmla="*/ 48496 h 1773972"/>
              <a:gd name="connsiteX16" fmla="*/ 92751 w 4866039"/>
              <a:gd name="connsiteY16" fmla="*/ 6476 h 17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66039" h="1773972">
                <a:moveTo>
                  <a:pt x="92751" y="6476"/>
                </a:moveTo>
                <a:lnTo>
                  <a:pt x="2528463" y="27991"/>
                </a:lnTo>
                <a:lnTo>
                  <a:pt x="2528463" y="27991"/>
                </a:lnTo>
                <a:lnTo>
                  <a:pt x="3493962" y="27991"/>
                </a:lnTo>
                <a:cubicBezTo>
                  <a:pt x="3762156" y="27991"/>
                  <a:pt x="4030350" y="-18457"/>
                  <a:pt x="4137628" y="27991"/>
                </a:cubicBezTo>
                <a:cubicBezTo>
                  <a:pt x="4244906" y="74439"/>
                  <a:pt x="4016226" y="280026"/>
                  <a:pt x="4137628" y="306680"/>
                </a:cubicBezTo>
                <a:lnTo>
                  <a:pt x="4866039" y="187914"/>
                </a:lnTo>
                <a:lnTo>
                  <a:pt x="4137628" y="724714"/>
                </a:lnTo>
                <a:cubicBezTo>
                  <a:pt x="4016226" y="976749"/>
                  <a:pt x="4244906" y="1537558"/>
                  <a:pt x="4137628" y="1700126"/>
                </a:cubicBezTo>
                <a:cubicBezTo>
                  <a:pt x="4030350" y="1862694"/>
                  <a:pt x="3762156" y="1700126"/>
                  <a:pt x="3493962" y="1700126"/>
                </a:cubicBezTo>
                <a:lnTo>
                  <a:pt x="2528463" y="1700126"/>
                </a:lnTo>
                <a:lnTo>
                  <a:pt x="2528463" y="1700126"/>
                </a:lnTo>
                <a:cubicBezTo>
                  <a:pt x="2152991" y="1700126"/>
                  <a:pt x="676205" y="1866281"/>
                  <a:pt x="275632" y="1700126"/>
                </a:cubicBezTo>
                <a:cubicBezTo>
                  <a:pt x="-124941" y="1533971"/>
                  <a:pt x="125024" y="935439"/>
                  <a:pt x="125024" y="703198"/>
                </a:cubicBezTo>
                <a:cubicBezTo>
                  <a:pt x="125024" y="560268"/>
                  <a:pt x="35378" y="157613"/>
                  <a:pt x="92752" y="48496"/>
                </a:cubicBezTo>
                <a:cubicBezTo>
                  <a:pt x="150126" y="-60621"/>
                  <a:pt x="343764" y="48496"/>
                  <a:pt x="469270" y="48496"/>
                </a:cubicBezTo>
                <a:cubicBezTo>
                  <a:pt x="469270" y="2048"/>
                  <a:pt x="-250448" y="9893"/>
                  <a:pt x="92751" y="6476"/>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9" name="TextBox 8"/>
          <p:cNvSpPr txBox="1"/>
          <p:nvPr/>
        </p:nvSpPr>
        <p:spPr>
          <a:xfrm>
            <a:off x="2850777" y="368920"/>
            <a:ext cx="6131857"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3725" b="96848" l="2677" r="97706"/>
                    </a14:imgEffect>
                  </a14:imgLayer>
                </a14:imgProps>
              </a:ext>
            </a:extLst>
          </a:blip>
          <a:stretch>
            <a:fillRect/>
          </a:stretch>
        </p:blipFill>
        <p:spPr>
          <a:xfrm>
            <a:off x="8712804" y="3238832"/>
            <a:ext cx="2664172" cy="3555626"/>
          </a:xfrm>
          <a:prstGeom prst="rect">
            <a:avLst/>
          </a:prstGeom>
        </p:spPr>
      </p:pic>
      <p:sp>
        <p:nvSpPr>
          <p:cNvPr id="14" name="TextBox 13">
            <a:extLst>
              <a:ext uri="{FF2B5EF4-FFF2-40B4-BE49-F238E27FC236}">
                <a16:creationId xmlns:a16="http://schemas.microsoft.com/office/drawing/2014/main" id="{8BAB906A-1694-05DB-A671-51D0AA73C0B5}"/>
              </a:ext>
            </a:extLst>
          </p:cNvPr>
          <p:cNvSpPr txBox="1"/>
          <p:nvPr/>
        </p:nvSpPr>
        <p:spPr>
          <a:xfrm>
            <a:off x="4832525" y="4809326"/>
            <a:ext cx="3605585"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Chúng mình cùng làm sản phẩm mô tả bầu trời</a:t>
            </a:r>
          </a:p>
          <a:p>
            <a:pPr lvl="0" algn="just">
              <a:defRPr/>
            </a:pPr>
            <a:r>
              <a:rPr lang="vi-VN" altLang="zh-CN" sz="2400">
                <a:solidFill>
                  <a:srgbClr val="002060"/>
                </a:solidFill>
                <a:latin typeface="Roboto" panose="02000000000000000000" pitchFamily="2" charset="0"/>
                <a:ea typeface="Roboto" panose="02000000000000000000" pitchFamily="2" charset="0"/>
              </a:rPr>
              <a:t>ngày và đêm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874" y="778717"/>
            <a:ext cx="4173661" cy="363194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8BAB906A-1694-05DB-A671-51D0AA73C0B5}"/>
              </a:ext>
            </a:extLst>
          </p:cNvPr>
          <p:cNvSpPr txBox="1"/>
          <p:nvPr/>
        </p:nvSpPr>
        <p:spPr>
          <a:xfrm>
            <a:off x="312853" y="2407835"/>
            <a:ext cx="3605585" cy="830997"/>
          </a:xfrm>
          <a:prstGeom prst="rect">
            <a:avLst/>
          </a:prstGeom>
          <a:noFill/>
        </p:spPr>
        <p:txBody>
          <a:bodyPr wrap="square" rtlCol="0">
            <a:spAutoFit/>
          </a:bodyPr>
          <a:lstStyle/>
          <a:p>
            <a:pPr lvl="0">
              <a:defRPr/>
            </a:pPr>
            <a:r>
              <a:rPr lang="en-US" altLang="zh-CN" sz="2400" noProof="0">
                <a:solidFill>
                  <a:srgbClr val="002060"/>
                </a:solidFill>
                <a:latin typeface="Roboto" panose="02000000000000000000" pitchFamily="2" charset="0"/>
                <a:ea typeface="Roboto" panose="02000000000000000000" pitchFamily="2" charset="0"/>
              </a:rPr>
              <a:t>Đây là sản phẩm mô tả bầu trời ngày và đêm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616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4"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47850" y="1657313"/>
            <a:ext cx="8229600" cy="436274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4548798" y="79620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TextBox 1"/>
          <p:cNvSpPr txBox="1"/>
          <p:nvPr/>
        </p:nvSpPr>
        <p:spPr>
          <a:xfrm>
            <a:off x="5581649" y="1777036"/>
            <a:ext cx="4086225"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Em hãy cho biết bức tranh vẽ hình ảnh gì?</a:t>
            </a: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2. Nêu </a:t>
            </a:r>
            <a:r>
              <a:rPr lang="en-US" sz="2400">
                <a:latin typeface="Roboto" panose="02000000000000000000" pitchFamily="2" charset="0"/>
                <a:ea typeface="Roboto" panose="02000000000000000000" pitchFamily="2" charset="0"/>
              </a:rPr>
              <a:t>hai</a:t>
            </a:r>
            <a:r>
              <a:rPr lang="vi-VN" sz="2400">
                <a:latin typeface="Roboto" panose="02000000000000000000" pitchFamily="2" charset="0"/>
                <a:ea typeface="Roboto" panose="02000000000000000000" pitchFamily="2" charset="0"/>
              </a:rPr>
              <a:t> điểm khác biệt giữa bầu trời ngày và đêm</a:t>
            </a: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p:txBody>
      </p:sp>
      <p:sp>
        <p:nvSpPr>
          <p:cNvPr id="13" name="TextBox 12"/>
          <p:cNvSpPr txBox="1"/>
          <p:nvPr/>
        </p:nvSpPr>
        <p:spPr>
          <a:xfrm>
            <a:off x="5661342" y="2490487"/>
            <a:ext cx="3768933" cy="707886"/>
          </a:xfrm>
          <a:prstGeom prst="rect">
            <a:avLst/>
          </a:prstGeom>
          <a:noFill/>
        </p:spPr>
        <p:txBody>
          <a:bodyPr wrap="square" rtlCol="0">
            <a:spAutoFit/>
          </a:bodyPr>
          <a:lstStyle/>
          <a:p>
            <a:pPr lvl="0" algn="just">
              <a:defRPr/>
            </a:pPr>
            <a:r>
              <a:rPr lang="vi-VN" altLang="zh-CN" sz="2000">
                <a:solidFill>
                  <a:srgbClr val="FF0000"/>
                </a:solidFill>
                <a:latin typeface="Roboto" panose="02000000000000000000" pitchFamily="2" charset="0"/>
                <a:ea typeface="Roboto" panose="02000000000000000000" pitchFamily="2" charset="0"/>
              </a:rPr>
              <a:t>Bức tranh vẽ </a:t>
            </a:r>
            <a:r>
              <a:rPr lang="en-US" altLang="zh-CN" sz="2000">
                <a:solidFill>
                  <a:srgbClr val="FF0000"/>
                </a:solidFill>
                <a:latin typeface="Roboto" panose="02000000000000000000" pitchFamily="2" charset="0"/>
                <a:ea typeface="Roboto" panose="02000000000000000000" pitchFamily="2" charset="0"/>
              </a:rPr>
              <a:t>Mặt Trời, mây, Mặt Trăng và các vì sao</a:t>
            </a:r>
            <a:endParaRPr lang="vi-VN" altLang="zh-CN" sz="2000">
              <a:solidFill>
                <a:srgbClr val="FF0000"/>
              </a:solidFill>
              <a:latin typeface="Roboto" panose="02000000000000000000" pitchFamily="2" charset="0"/>
              <a:ea typeface="Roboto" panose="02000000000000000000" pitchFamily="2" charset="0"/>
            </a:endParaRPr>
          </a:p>
        </p:txBody>
      </p:sp>
      <p:sp>
        <p:nvSpPr>
          <p:cNvPr id="9" name="TextBox 8"/>
          <p:cNvSpPr txBox="1"/>
          <p:nvPr/>
        </p:nvSpPr>
        <p:spPr>
          <a:xfrm>
            <a:off x="2219936" y="2007541"/>
            <a:ext cx="2156802" cy="461665"/>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Tô màu </a:t>
            </a: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2289492" y="2547732"/>
            <a:ext cx="2930208" cy="2476346"/>
          </a:xfrm>
          <a:prstGeom prst="rect">
            <a:avLst/>
          </a:prstGeom>
        </p:spPr>
      </p:pic>
      <p:sp>
        <p:nvSpPr>
          <p:cNvPr id="11" name="TextBox 10"/>
          <p:cNvSpPr txBox="1"/>
          <p:nvPr/>
        </p:nvSpPr>
        <p:spPr>
          <a:xfrm>
            <a:off x="5661341" y="3923580"/>
            <a:ext cx="3768933" cy="707886"/>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Bầu trời ban ngày có Mặt Trời và mây trắng</a:t>
            </a:r>
            <a:endParaRPr lang="vi-VN" altLang="zh-CN" sz="2000">
              <a:solidFill>
                <a:srgbClr val="FF0000"/>
              </a:solidFill>
              <a:latin typeface="Roboto" panose="02000000000000000000" pitchFamily="2" charset="0"/>
              <a:ea typeface="Roboto" panose="02000000000000000000" pitchFamily="2" charset="0"/>
            </a:endParaRPr>
          </a:p>
        </p:txBody>
      </p:sp>
      <p:sp>
        <p:nvSpPr>
          <p:cNvPr id="14" name="TextBox 13"/>
          <p:cNvSpPr txBox="1"/>
          <p:nvPr/>
        </p:nvSpPr>
        <p:spPr>
          <a:xfrm>
            <a:off x="5674115" y="4652982"/>
            <a:ext cx="3768933" cy="707886"/>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Bầu trời ban đêm có Mặt Trăng và các vì sao</a:t>
            </a:r>
            <a:endParaRPr lang="vi-VN" altLang="zh-CN" sz="20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2862213" y="1008985"/>
            <a:ext cx="710687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đặc điểm của bầu trời trong những hình </a:t>
            </a:r>
            <a:r>
              <a:rPr lang="en-US" altLang="zh-CN"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39549" y="383993"/>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NGÀY</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5832" y="2045336"/>
            <a:ext cx="5968488" cy="34410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8BAB906A-1694-05DB-A671-51D0AA73C0B5}"/>
              </a:ext>
            </a:extLst>
          </p:cNvPr>
          <p:cNvSpPr txBox="1"/>
          <p:nvPr/>
        </p:nvSpPr>
        <p:spPr>
          <a:xfrm>
            <a:off x="7143319" y="2049614"/>
            <a:ext cx="29688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màu gì?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AB906A-1694-05DB-A671-51D0AA73C0B5}"/>
              </a:ext>
            </a:extLst>
          </p:cNvPr>
          <p:cNvSpPr txBox="1"/>
          <p:nvPr/>
        </p:nvSpPr>
        <p:spPr>
          <a:xfrm>
            <a:off x="7143319" y="3691021"/>
            <a:ext cx="415221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Bầu trời c</a:t>
            </a:r>
            <a:r>
              <a:rPr lang="vi-VN" altLang="zh-CN" sz="2400">
                <a:solidFill>
                  <a:srgbClr val="002060"/>
                </a:solidFill>
                <a:latin typeface="Roboto" panose="02000000000000000000" pitchFamily="2" charset="0"/>
                <a:ea typeface="Roboto" panose="02000000000000000000" pitchFamily="2" charset="0"/>
              </a:rPr>
              <a:t>ó Mặt Trời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8BAB906A-1694-05DB-A671-51D0AA73C0B5}"/>
              </a:ext>
            </a:extLst>
          </p:cNvPr>
          <p:cNvSpPr txBox="1"/>
          <p:nvPr/>
        </p:nvSpPr>
        <p:spPr>
          <a:xfrm>
            <a:off x="7143319" y="2859410"/>
            <a:ext cx="449645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a:t>
            </a:r>
            <a:r>
              <a:rPr lang="vi-VN" altLang="zh-CN" sz="2400">
                <a:solidFill>
                  <a:srgbClr val="FF0000"/>
                </a:solidFill>
                <a:latin typeface="Roboto" panose="02000000000000000000" pitchFamily="2" charset="0"/>
                <a:ea typeface="Roboto" panose="02000000000000000000" pitchFamily="2" charset="0"/>
              </a:rPr>
              <a:t>ây </a:t>
            </a:r>
            <a:r>
              <a:rPr lang="en-US" altLang="zh-CN" sz="2400">
                <a:solidFill>
                  <a:srgbClr val="FF0000"/>
                </a:solidFill>
                <a:latin typeface="Roboto" panose="02000000000000000000" pitchFamily="2" charset="0"/>
                <a:ea typeface="Roboto" panose="02000000000000000000" pitchFamily="2" charset="0"/>
              </a:rPr>
              <a:t>có màu  vàng, xám, </a:t>
            </a:r>
            <a:r>
              <a:rPr lang="vi-VN" altLang="zh-CN" sz="2400">
                <a:solidFill>
                  <a:srgbClr val="FF0000"/>
                </a:solidFill>
                <a:latin typeface="Roboto" panose="02000000000000000000" pitchFamily="2" charset="0"/>
                <a:ea typeface="Roboto" panose="02000000000000000000" pitchFamily="2" charset="0"/>
              </a:rPr>
              <a:t>trắng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4" name="Oval 3"/>
          <p:cNvSpPr/>
          <p:nvPr/>
        </p:nvSpPr>
        <p:spPr>
          <a:xfrm>
            <a:off x="1258645" y="2280446"/>
            <a:ext cx="4152451" cy="1312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854242" y="3112780"/>
            <a:ext cx="699246" cy="7422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BAB906A-1694-05DB-A671-51D0AA73C0B5}"/>
              </a:ext>
            </a:extLst>
          </p:cNvPr>
          <p:cNvSpPr txBox="1"/>
          <p:nvPr/>
        </p:nvSpPr>
        <p:spPr>
          <a:xfrm>
            <a:off x="499746" y="5740575"/>
            <a:ext cx="591590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Theo em đây là thời gian nào trong ngày</a:t>
            </a:r>
            <a:r>
              <a:rPr lang="vi-VN" altLang="zh-CN"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8BAB906A-1694-05DB-A671-51D0AA73C0B5}"/>
              </a:ext>
            </a:extLst>
          </p:cNvPr>
          <p:cNvSpPr txBox="1"/>
          <p:nvPr/>
        </p:nvSpPr>
        <p:spPr>
          <a:xfrm>
            <a:off x="499746" y="6289562"/>
            <a:ext cx="6432832" cy="461665"/>
          </a:xfrm>
          <a:prstGeom prst="rect">
            <a:avLst/>
          </a:prstGeom>
          <a:noFill/>
        </p:spPr>
        <p:txBody>
          <a:bodyPr wrap="square" rtlCol="0">
            <a:spAutoFit/>
          </a:bodyPr>
          <a:lstStyle/>
          <a:p>
            <a:pPr lvl="0" algn="just">
              <a:defRPr/>
            </a:pPr>
            <a:r>
              <a:rPr lang="en-US" altLang="zh-CN" sz="2400" noProof="0">
                <a:solidFill>
                  <a:srgbClr val="FF0000"/>
                </a:solidFill>
                <a:latin typeface="Roboto" panose="02000000000000000000" pitchFamily="2" charset="0"/>
                <a:ea typeface="Roboto" panose="02000000000000000000" pitchFamily="2" charset="0"/>
              </a:rPr>
              <a:t>Đây là buổi sáng, Mặt Trời vừa mới mọc lên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8BAB906A-1694-05DB-A671-51D0AA73C0B5}"/>
              </a:ext>
            </a:extLst>
          </p:cNvPr>
          <p:cNvSpPr txBox="1"/>
          <p:nvPr/>
        </p:nvSpPr>
        <p:spPr>
          <a:xfrm>
            <a:off x="7143319" y="4425677"/>
            <a:ext cx="349599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có Mặt Trời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14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6" presetClass="emph" presetSubtype="0" repeatCount="3000" fill="hold" grpId="1" nodeType="withEffect">
                                  <p:stCondLst>
                                    <p:cond delay="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1" presetClass="exit" presetSubtype="0" fill="hold" grpId="2"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26" presetClass="emph" presetSubtype="0" repeatCount="3000" fill="hold" grpId="1" nodeType="withEffect">
                                  <p:stCondLst>
                                    <p:cond delay="0"/>
                                  </p:stCondLst>
                                  <p:childTnLst>
                                    <p:animEffect transition="out" filter="fade">
                                      <p:cBhvr>
                                        <p:cTn id="48" dur="1000" tmFilter="0, 0; .2, .5; .8, .5; 1, 0"/>
                                        <p:tgtEl>
                                          <p:spTgt spid="17"/>
                                        </p:tgtEl>
                                      </p:cBhvr>
                                    </p:animEffect>
                                    <p:animScale>
                                      <p:cBhvr>
                                        <p:cTn id="49" dur="500" autoRev="1" fill="hold"/>
                                        <p:tgtEl>
                                          <p:spTgt spid="17"/>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4" grpId="0" animBg="1"/>
      <p:bldP spid="4" grpId="1" animBg="1"/>
      <p:bldP spid="4" grpId="2" animBg="1"/>
      <p:bldP spid="17" grpId="0" animBg="1"/>
      <p:bldP spid="17" grpId="1" animBg="1"/>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2862213" y="1008985"/>
            <a:ext cx="710687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đặc điểm của bầu trời trong những hình </a:t>
            </a:r>
            <a:r>
              <a:rPr lang="en-US" altLang="zh-CN"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39549" y="383993"/>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NGÀY</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8633" y="2045336"/>
            <a:ext cx="5162886" cy="34410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8BAB906A-1694-05DB-A671-51D0AA73C0B5}"/>
              </a:ext>
            </a:extLst>
          </p:cNvPr>
          <p:cNvSpPr txBox="1"/>
          <p:nvPr/>
        </p:nvSpPr>
        <p:spPr>
          <a:xfrm>
            <a:off x="7143319" y="2049614"/>
            <a:ext cx="29688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màu gì?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AB906A-1694-05DB-A671-51D0AA73C0B5}"/>
              </a:ext>
            </a:extLst>
          </p:cNvPr>
          <p:cNvSpPr txBox="1"/>
          <p:nvPr/>
        </p:nvSpPr>
        <p:spPr>
          <a:xfrm>
            <a:off x="7143319" y="3691021"/>
            <a:ext cx="417372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Bầu trời c</a:t>
            </a:r>
            <a:r>
              <a:rPr lang="vi-VN" altLang="zh-CN" sz="2400">
                <a:solidFill>
                  <a:srgbClr val="002060"/>
                </a:solidFill>
                <a:latin typeface="Roboto" panose="02000000000000000000" pitchFamily="2" charset="0"/>
                <a:ea typeface="Roboto" panose="02000000000000000000" pitchFamily="2" charset="0"/>
              </a:rPr>
              <a:t>ó Mặt Trời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8BAB906A-1694-05DB-A671-51D0AA73C0B5}"/>
              </a:ext>
            </a:extLst>
          </p:cNvPr>
          <p:cNvSpPr txBox="1"/>
          <p:nvPr/>
        </p:nvSpPr>
        <p:spPr>
          <a:xfrm>
            <a:off x="7143319" y="2859410"/>
            <a:ext cx="449645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a:t>
            </a:r>
            <a:r>
              <a:rPr lang="vi-VN" altLang="zh-CN" sz="2400">
                <a:solidFill>
                  <a:srgbClr val="FF0000"/>
                </a:solidFill>
                <a:latin typeface="Roboto" panose="02000000000000000000" pitchFamily="2" charset="0"/>
                <a:ea typeface="Roboto" panose="02000000000000000000" pitchFamily="2" charset="0"/>
              </a:rPr>
              <a:t>ây </a:t>
            </a:r>
            <a:r>
              <a:rPr lang="en-US" altLang="zh-CN" sz="2400">
                <a:solidFill>
                  <a:srgbClr val="FF0000"/>
                </a:solidFill>
                <a:latin typeface="Roboto" panose="02000000000000000000" pitchFamily="2" charset="0"/>
                <a:ea typeface="Roboto" panose="02000000000000000000" pitchFamily="2" charset="0"/>
              </a:rPr>
              <a:t>có màu đen và xám</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8BAB906A-1694-05DB-A671-51D0AA73C0B5}"/>
              </a:ext>
            </a:extLst>
          </p:cNvPr>
          <p:cNvSpPr txBox="1"/>
          <p:nvPr/>
        </p:nvSpPr>
        <p:spPr>
          <a:xfrm>
            <a:off x="7143318" y="4522632"/>
            <a:ext cx="406614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không có Mặt Trời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4" name="Oval 3"/>
          <p:cNvSpPr/>
          <p:nvPr/>
        </p:nvSpPr>
        <p:spPr>
          <a:xfrm>
            <a:off x="1258645" y="2280446"/>
            <a:ext cx="4152451" cy="1312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BAB906A-1694-05DB-A671-51D0AA73C0B5}"/>
              </a:ext>
            </a:extLst>
          </p:cNvPr>
          <p:cNvSpPr txBox="1"/>
          <p:nvPr/>
        </p:nvSpPr>
        <p:spPr>
          <a:xfrm>
            <a:off x="499746" y="5740575"/>
            <a:ext cx="591590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Theo em bầu trời báo hiệu điều gì</a:t>
            </a:r>
            <a:r>
              <a:rPr lang="vi-VN" altLang="zh-CN"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8BAB906A-1694-05DB-A671-51D0AA73C0B5}"/>
              </a:ext>
            </a:extLst>
          </p:cNvPr>
          <p:cNvSpPr txBox="1"/>
          <p:nvPr/>
        </p:nvSpPr>
        <p:spPr>
          <a:xfrm>
            <a:off x="499746" y="6289562"/>
            <a:ext cx="6432832" cy="461665"/>
          </a:xfrm>
          <a:prstGeom prst="rect">
            <a:avLst/>
          </a:prstGeom>
          <a:noFill/>
        </p:spPr>
        <p:txBody>
          <a:bodyPr wrap="square" rtlCol="0">
            <a:spAutoFit/>
          </a:bodyPr>
          <a:lstStyle/>
          <a:p>
            <a:pPr lvl="0" algn="just">
              <a:defRPr/>
            </a:pPr>
            <a:r>
              <a:rPr lang="en-US" altLang="zh-CN" sz="2400" noProof="0">
                <a:solidFill>
                  <a:srgbClr val="FF0000"/>
                </a:solidFill>
                <a:latin typeface="Roboto" panose="02000000000000000000" pitchFamily="2" charset="0"/>
                <a:ea typeface="Roboto" panose="02000000000000000000" pitchFamily="2" charset="0"/>
              </a:rPr>
              <a:t>Bầu trời báo hiệu trời sắp mưa</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6699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26" presetClass="emph" presetSubtype="0" repeatCount="3000" fill="hold" grpId="1" nodeType="withEffect">
                                  <p:stCondLst>
                                    <p:cond delay="0"/>
                                  </p:stCondLst>
                                  <p:childTnLst>
                                    <p:animEffect transition="out" filter="fade">
                                      <p:cBhvr>
                                        <p:cTn id="28" dur="1000" tmFilter="0, 0; .2, .5; .8, .5; 1, 0"/>
                                        <p:tgtEl>
                                          <p:spTgt spid="4"/>
                                        </p:tgtEl>
                                      </p:cBhvr>
                                    </p:animEffect>
                                    <p:animScale>
                                      <p:cBhvr>
                                        <p:cTn id="29" dur="500" autoRev="1" fill="hold"/>
                                        <p:tgtEl>
                                          <p:spTgt spid="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1" presetClass="exit" presetSubtype="0" fill="hold" grpId="2"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P spid="4" grpId="0" animBg="1"/>
      <p:bldP spid="4" grpId="1" animBg="1"/>
      <p:bldP spid="4" grpId="2" animBg="1"/>
      <p:bldP spid="18" grpId="0"/>
      <p:bldP spid="1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DBB2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6263</TotalTime>
  <Words>2005</Words>
  <Application>Microsoft Office PowerPoint</Application>
  <PresentationFormat>Widescreen</PresentationFormat>
  <Paragraphs>235</Paragraphs>
  <Slides>31</Slides>
  <Notes>30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Calibri Light</vt:lpstr>
      <vt:lpstr>Calibri</vt:lpstr>
      <vt:lpstr>Wingdings</vt:lpstr>
      <vt:lpstr>Roboto Black</vt:lpstr>
      <vt:lpstr>Roboto</vt:lpstr>
      <vt:lpstr>Pangolin</vt:lpstr>
      <vt:lpstr>Times New Roman</vt:lpstr>
      <vt:lpstr>Arial</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398</cp:revision>
  <dcterms:created xsi:type="dcterms:W3CDTF">2023-04-01T23:44:56Z</dcterms:created>
  <dcterms:modified xsi:type="dcterms:W3CDTF">2025-04-20T15:03:56Z</dcterms:modified>
</cp:coreProperties>
</file>