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503" r:id="rId2"/>
    <p:sldId id="360" r:id="rId3"/>
    <p:sldId id="339" r:id="rId4"/>
    <p:sldId id="340" r:id="rId5"/>
    <p:sldId id="346" r:id="rId6"/>
    <p:sldId id="369" r:id="rId7"/>
    <p:sldId id="342" r:id="rId8"/>
    <p:sldId id="356" r:id="rId9"/>
    <p:sldId id="343" r:id="rId10"/>
    <p:sldId id="397" r:id="rId11"/>
    <p:sldId id="504" r:id="rId12"/>
    <p:sldId id="505" r:id="rId13"/>
    <p:sldId id="361" r:id="rId14"/>
    <p:sldId id="259" r:id="rId15"/>
    <p:sldId id="372" r:id="rId16"/>
    <p:sldId id="506" r:id="rId17"/>
    <p:sldId id="412" r:id="rId18"/>
    <p:sldId id="507" r:id="rId19"/>
    <p:sldId id="509" r:id="rId20"/>
    <p:sldId id="379" r:id="rId21"/>
    <p:sldId id="380" r:id="rId22"/>
    <p:sldId id="381" r:id="rId23"/>
    <p:sldId id="383" r:id="rId24"/>
    <p:sldId id="387" r:id="rId25"/>
    <p:sldId id="510" r:id="rId26"/>
    <p:sldId id="511" r:id="rId27"/>
    <p:sldId id="389" r:id="rId28"/>
    <p:sldId id="514" r:id="rId29"/>
    <p:sldId id="512" r:id="rId30"/>
    <p:sldId id="391" r:id="rId31"/>
    <p:sldId id="392" r:id="rId32"/>
    <p:sldId id="393" r:id="rId33"/>
    <p:sldId id="513" r:id="rId34"/>
    <p:sldId id="394" r:id="rId35"/>
    <p:sldId id="395" r:id="rId36"/>
    <p:sldId id="396" r:id="rId37"/>
    <p:sldId id="419" r:id="rId38"/>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CC66"/>
    <a:srgbClr val="FFF1D5"/>
    <a:srgbClr val="FFE6B3"/>
    <a:srgbClr val="3399FF"/>
    <a:srgbClr val="99FFCC"/>
    <a:srgbClr val="B8F9A9"/>
    <a:srgbClr val="99FF66"/>
    <a:srgbClr val="FAEBD4"/>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1694" autoAdjust="0"/>
  </p:normalViewPr>
  <p:slideViewPr>
    <p:cSldViewPr>
      <p:cViewPr varScale="1">
        <p:scale>
          <a:sx n="90" d="100"/>
          <a:sy n="90" d="100"/>
        </p:scale>
        <p:origin x="394" y="72"/>
      </p:cViewPr>
      <p:guideLst>
        <p:guide orient="horz" pos="2160"/>
        <p:guide pos="383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D4F8D3-0E74-4B9D-B2AB-63A9463E88E7}" type="doc">
      <dgm:prSet loTypeId="urn:microsoft.com/office/officeart/2005/8/layout/bProcess3" loCatId="process" qsTypeId="urn:microsoft.com/office/officeart/2005/8/quickstyle/simple1" qsCatId="simple" csTypeId="urn:microsoft.com/office/officeart/2005/8/colors/accent3_2" csCatId="accent3" phldr="1"/>
      <dgm:spPr/>
      <dgm:t>
        <a:bodyPr/>
        <a:lstStyle/>
        <a:p>
          <a:endParaRPr lang="en-US"/>
        </a:p>
      </dgm:t>
    </dgm:pt>
    <dgm:pt modelId="{E2E252DC-F8F5-4E7D-BD77-E72CC210E2AD}">
      <dgm:prSet phldrT="[Text]" custT="1"/>
      <dgm:spPr/>
      <dgm:t>
        <a:bodyPr/>
        <a:lstStyle/>
        <a:p>
          <a:r>
            <a:rPr lang="vi-VN" altLang="vi-VN" sz="2400" b="1" dirty="0">
              <a:solidFill>
                <a:schemeClr val="tx2">
                  <a:lumMod val="50000"/>
                </a:schemeClr>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Đưa tất cả các đối tượng học sinh vào những hoạt động học phù hợp.</a:t>
          </a:r>
          <a:endParaRPr lang="en-US" sz="2400" b="1" dirty="0">
            <a:solidFill>
              <a:schemeClr val="tx2">
                <a:lumMod val="50000"/>
              </a:schemeClr>
            </a:solidFill>
            <a:effectLst>
              <a:outerShdw blurRad="38100" dist="38100" dir="2700000" algn="tl">
                <a:srgbClr val="000000">
                  <a:alpha val="43137"/>
                </a:srgbClr>
              </a:outerShdw>
            </a:effectLst>
            <a:latin typeface="+mj-lt"/>
          </a:endParaRPr>
        </a:p>
      </dgm:t>
    </dgm:pt>
    <dgm:pt modelId="{7E003587-D186-4954-AC55-AE08FE6764B9}" type="parTrans" cxnId="{45261285-5DED-40A3-A369-103E2429FC5E}">
      <dgm:prSet/>
      <dgm:spPr/>
      <dgm:t>
        <a:bodyPr/>
        <a:lstStyle/>
        <a:p>
          <a:endParaRPr lang="en-US" sz="2400" b="1">
            <a:solidFill>
              <a:schemeClr val="tx2">
                <a:lumMod val="50000"/>
              </a:schemeClr>
            </a:solidFill>
            <a:effectLst>
              <a:outerShdw blurRad="38100" dist="38100" dir="2700000" algn="tl">
                <a:srgbClr val="000000">
                  <a:alpha val="43137"/>
                </a:srgbClr>
              </a:outerShdw>
            </a:effectLst>
            <a:latin typeface="+mj-lt"/>
          </a:endParaRPr>
        </a:p>
      </dgm:t>
    </dgm:pt>
    <dgm:pt modelId="{8D54495A-A747-476B-802F-781566BA5544}" type="sibTrans" cxnId="{45261285-5DED-40A3-A369-103E2429FC5E}">
      <dgm:prSet custT="1"/>
      <dgm:spPr/>
      <dgm:t>
        <a:bodyPr/>
        <a:lstStyle/>
        <a:p>
          <a:endParaRPr lang="en-US" sz="2400" b="1">
            <a:solidFill>
              <a:schemeClr val="tx2">
                <a:lumMod val="50000"/>
              </a:schemeClr>
            </a:solidFill>
            <a:effectLst>
              <a:outerShdw blurRad="38100" dist="38100" dir="2700000" algn="tl">
                <a:srgbClr val="000000">
                  <a:alpha val="43137"/>
                </a:srgbClr>
              </a:outerShdw>
            </a:effectLst>
            <a:latin typeface="+mj-lt"/>
          </a:endParaRPr>
        </a:p>
      </dgm:t>
    </dgm:pt>
    <dgm:pt modelId="{6727776A-EDE2-473C-8A9F-2F3824DB0D6F}">
      <dgm:prSet phldrT="[Text]" custT="1"/>
      <dgm:spPr/>
      <dgm:t>
        <a:bodyPr/>
        <a:lstStyle/>
        <a:p>
          <a:r>
            <a:rPr lang="vi-VN" altLang="vi-VN" sz="2400" b="1" dirty="0">
              <a:solidFill>
                <a:schemeClr val="tx2">
                  <a:lumMod val="50000"/>
                </a:schemeClr>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Các thành viên khác của nhóm noi gương nhóm trưởng để học hỏi hoàn thiện bản thân.</a:t>
          </a:r>
          <a:endParaRPr lang="en-US" sz="2400" b="1" dirty="0">
            <a:solidFill>
              <a:schemeClr val="tx2">
                <a:lumMod val="50000"/>
              </a:schemeClr>
            </a:solidFill>
            <a:effectLst>
              <a:outerShdw blurRad="38100" dist="38100" dir="2700000" algn="tl">
                <a:srgbClr val="000000">
                  <a:alpha val="43137"/>
                </a:srgbClr>
              </a:outerShdw>
            </a:effectLst>
            <a:latin typeface="+mj-lt"/>
          </a:endParaRPr>
        </a:p>
      </dgm:t>
    </dgm:pt>
    <dgm:pt modelId="{0149640B-7103-4584-BB22-F87F2ECF831F}" type="parTrans" cxnId="{F05841E9-98C9-418A-90A9-7A3A2B885FA5}">
      <dgm:prSet/>
      <dgm:spPr/>
      <dgm:t>
        <a:bodyPr/>
        <a:lstStyle/>
        <a:p>
          <a:endParaRPr lang="en-US" sz="2400" b="1">
            <a:solidFill>
              <a:schemeClr val="tx2">
                <a:lumMod val="50000"/>
              </a:schemeClr>
            </a:solidFill>
            <a:effectLst>
              <a:outerShdw blurRad="38100" dist="38100" dir="2700000" algn="tl">
                <a:srgbClr val="000000">
                  <a:alpha val="43137"/>
                </a:srgbClr>
              </a:outerShdw>
            </a:effectLst>
            <a:latin typeface="+mj-lt"/>
          </a:endParaRPr>
        </a:p>
      </dgm:t>
    </dgm:pt>
    <dgm:pt modelId="{474646A6-EED6-4857-9FFC-19A6514CDE5A}" type="sibTrans" cxnId="{F05841E9-98C9-418A-90A9-7A3A2B885FA5}">
      <dgm:prSet custT="1"/>
      <dgm:spPr/>
      <dgm:t>
        <a:bodyPr/>
        <a:lstStyle/>
        <a:p>
          <a:endParaRPr lang="en-US" sz="2400" b="1">
            <a:solidFill>
              <a:schemeClr val="tx2">
                <a:lumMod val="50000"/>
              </a:schemeClr>
            </a:solidFill>
            <a:effectLst>
              <a:outerShdw blurRad="38100" dist="38100" dir="2700000" algn="tl">
                <a:srgbClr val="000000">
                  <a:alpha val="43137"/>
                </a:srgbClr>
              </a:outerShdw>
            </a:effectLst>
            <a:latin typeface="+mj-lt"/>
          </a:endParaRPr>
        </a:p>
      </dgm:t>
    </dgm:pt>
    <dgm:pt modelId="{2082B0D7-73EC-4107-B42E-A41B770991D4}">
      <dgm:prSet phldrT="[Text]" custT="1"/>
      <dgm:spPr/>
      <dgm:t>
        <a:bodyPr/>
        <a:lstStyle/>
        <a:p>
          <a:r>
            <a:rPr lang="vi-VN" altLang="vi-VN" sz="2400" b="1" dirty="0">
              <a:solidFill>
                <a:schemeClr val="tx2">
                  <a:lumMod val="50000"/>
                </a:schemeClr>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Kĩ năng làm việc nhóm và kĩ năng lãnh đạo ngày một tiến bộ.</a:t>
          </a:r>
          <a:endParaRPr lang="en-US" sz="2400" b="1" dirty="0">
            <a:solidFill>
              <a:schemeClr val="tx2">
                <a:lumMod val="50000"/>
              </a:schemeClr>
            </a:solidFill>
            <a:effectLst>
              <a:outerShdw blurRad="38100" dist="38100" dir="2700000" algn="tl">
                <a:srgbClr val="000000">
                  <a:alpha val="43137"/>
                </a:srgbClr>
              </a:outerShdw>
            </a:effectLst>
            <a:latin typeface="+mj-lt"/>
          </a:endParaRPr>
        </a:p>
      </dgm:t>
    </dgm:pt>
    <dgm:pt modelId="{3A7B04AB-0A4F-4E4C-91C1-16729505698B}" type="parTrans" cxnId="{8557AE7C-5CFE-45A7-AC29-5098AF7EA4D2}">
      <dgm:prSet/>
      <dgm:spPr/>
      <dgm:t>
        <a:bodyPr/>
        <a:lstStyle/>
        <a:p>
          <a:endParaRPr lang="en-US" sz="2400" b="1">
            <a:solidFill>
              <a:schemeClr val="tx2">
                <a:lumMod val="50000"/>
              </a:schemeClr>
            </a:solidFill>
            <a:effectLst>
              <a:outerShdw blurRad="38100" dist="38100" dir="2700000" algn="tl">
                <a:srgbClr val="000000">
                  <a:alpha val="43137"/>
                </a:srgbClr>
              </a:outerShdw>
            </a:effectLst>
            <a:latin typeface="+mj-lt"/>
          </a:endParaRPr>
        </a:p>
      </dgm:t>
    </dgm:pt>
    <dgm:pt modelId="{83F222C3-AEA0-4CE6-BE53-AACA36EB5B3F}" type="sibTrans" cxnId="{8557AE7C-5CFE-45A7-AC29-5098AF7EA4D2}">
      <dgm:prSet custT="1"/>
      <dgm:spPr/>
      <dgm:t>
        <a:bodyPr/>
        <a:lstStyle/>
        <a:p>
          <a:endParaRPr lang="en-US" sz="2400" b="1">
            <a:solidFill>
              <a:schemeClr val="tx2">
                <a:lumMod val="50000"/>
              </a:schemeClr>
            </a:solidFill>
            <a:effectLst>
              <a:outerShdw blurRad="38100" dist="38100" dir="2700000" algn="tl">
                <a:srgbClr val="000000">
                  <a:alpha val="43137"/>
                </a:srgbClr>
              </a:outerShdw>
            </a:effectLst>
            <a:latin typeface="+mj-lt"/>
          </a:endParaRPr>
        </a:p>
      </dgm:t>
    </dgm:pt>
    <dgm:pt modelId="{4930B4A1-47AF-42F5-9D15-17785A756E82}">
      <dgm:prSet phldrT="[Text]" custT="1"/>
      <dgm:spPr/>
      <dgm:t>
        <a:bodyPr/>
        <a:lstStyle/>
        <a:p>
          <a:r>
            <a:rPr lang="vi-VN" altLang="vi-VN" sz="2400" b="1" dirty="0">
              <a:solidFill>
                <a:schemeClr val="tx2">
                  <a:lumMod val="50000"/>
                </a:schemeClr>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Giúp phát triển đồng đều về năng lực, phẩm chất</a:t>
          </a:r>
          <a:endParaRPr lang="en-US" sz="2400" b="1" dirty="0">
            <a:solidFill>
              <a:schemeClr val="tx2">
                <a:lumMod val="50000"/>
              </a:schemeClr>
            </a:solidFill>
            <a:effectLst>
              <a:outerShdw blurRad="38100" dist="38100" dir="2700000" algn="tl">
                <a:srgbClr val="000000">
                  <a:alpha val="43137"/>
                </a:srgbClr>
              </a:outerShdw>
            </a:effectLst>
            <a:latin typeface="+mj-lt"/>
          </a:endParaRPr>
        </a:p>
      </dgm:t>
    </dgm:pt>
    <dgm:pt modelId="{8191CD54-6E81-457D-B087-C927EBE2E89E}" type="parTrans" cxnId="{BE0167CF-3498-4E90-B470-B74D8FEF4626}">
      <dgm:prSet/>
      <dgm:spPr/>
      <dgm:t>
        <a:bodyPr/>
        <a:lstStyle/>
        <a:p>
          <a:endParaRPr lang="en-US" sz="2400" b="1">
            <a:solidFill>
              <a:schemeClr val="tx2">
                <a:lumMod val="50000"/>
              </a:schemeClr>
            </a:solidFill>
            <a:effectLst>
              <a:outerShdw blurRad="38100" dist="38100" dir="2700000" algn="tl">
                <a:srgbClr val="000000">
                  <a:alpha val="43137"/>
                </a:srgbClr>
              </a:outerShdw>
            </a:effectLst>
            <a:latin typeface="+mj-lt"/>
          </a:endParaRPr>
        </a:p>
      </dgm:t>
    </dgm:pt>
    <dgm:pt modelId="{E62948EF-CB90-4929-9CCD-1FB611D6768E}" type="sibTrans" cxnId="{BE0167CF-3498-4E90-B470-B74D8FEF4626}">
      <dgm:prSet custT="1"/>
      <dgm:spPr/>
      <dgm:t>
        <a:bodyPr/>
        <a:lstStyle/>
        <a:p>
          <a:endParaRPr lang="en-US" sz="2400" b="1">
            <a:solidFill>
              <a:schemeClr val="tx2">
                <a:lumMod val="50000"/>
              </a:schemeClr>
            </a:solidFill>
            <a:effectLst>
              <a:outerShdw blurRad="38100" dist="38100" dir="2700000" algn="tl">
                <a:srgbClr val="000000">
                  <a:alpha val="43137"/>
                </a:srgbClr>
              </a:outerShdw>
            </a:effectLst>
            <a:latin typeface="+mj-lt"/>
          </a:endParaRPr>
        </a:p>
      </dgm:t>
    </dgm:pt>
    <dgm:pt modelId="{D5E8050B-F8A2-4675-9AA0-06D6EA1638D2}">
      <dgm:prSet phldrT="[Text]" custT="1"/>
      <dgm:spPr/>
      <dgm:t>
        <a:bodyPr/>
        <a:lstStyle/>
        <a:p>
          <a:r>
            <a:rPr lang="vi-VN" altLang="vi-VN" sz="2400" b="1" dirty="0">
              <a:solidFill>
                <a:schemeClr val="tx2">
                  <a:lumMod val="50000"/>
                </a:schemeClr>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Từ đó giúp các em học tốt hơn, tự tin, hợp tác tốt, </a:t>
          </a:r>
          <a:r>
            <a:rPr lang="vi-VN" sz="2400" b="1" dirty="0">
              <a:solidFill>
                <a:schemeClr val="tx2">
                  <a:lumMod val="50000"/>
                </a:schemeClr>
              </a:solidFill>
              <a:effectLst>
                <a:outerShdw blurRad="38100" dist="38100" dir="2700000" algn="tl">
                  <a:srgbClr val="000000">
                    <a:alpha val="43137"/>
                  </a:srgbClr>
                </a:outerShdw>
              </a:effectLst>
              <a:latin typeface="+mj-lt"/>
            </a:rPr>
            <a:t>khả năng làm việc, hòa nhập cuộc sống hiện đại sau này.</a:t>
          </a:r>
          <a:endParaRPr lang="en-US" sz="2400" b="1" dirty="0">
            <a:solidFill>
              <a:schemeClr val="tx2">
                <a:lumMod val="50000"/>
              </a:schemeClr>
            </a:solidFill>
            <a:effectLst>
              <a:outerShdw blurRad="38100" dist="38100" dir="2700000" algn="tl">
                <a:srgbClr val="000000">
                  <a:alpha val="43137"/>
                </a:srgbClr>
              </a:outerShdw>
            </a:effectLst>
            <a:latin typeface="+mj-lt"/>
          </a:endParaRPr>
        </a:p>
      </dgm:t>
    </dgm:pt>
    <dgm:pt modelId="{E492A0E3-49D2-4DF4-9B5A-37675B9AA9A4}" type="parTrans" cxnId="{29B0D903-7A26-43BA-B10F-D2B8C1CB9C27}">
      <dgm:prSet/>
      <dgm:spPr/>
      <dgm:t>
        <a:bodyPr/>
        <a:lstStyle/>
        <a:p>
          <a:endParaRPr lang="en-US" sz="2400" b="1">
            <a:solidFill>
              <a:schemeClr val="tx2">
                <a:lumMod val="50000"/>
              </a:schemeClr>
            </a:solidFill>
            <a:effectLst>
              <a:outerShdw blurRad="38100" dist="38100" dir="2700000" algn="tl">
                <a:srgbClr val="000000">
                  <a:alpha val="43137"/>
                </a:srgbClr>
              </a:outerShdw>
            </a:effectLst>
            <a:latin typeface="+mj-lt"/>
          </a:endParaRPr>
        </a:p>
      </dgm:t>
    </dgm:pt>
    <dgm:pt modelId="{E9F700A1-F82A-4516-A720-B420D3D1F0B6}" type="sibTrans" cxnId="{29B0D903-7A26-43BA-B10F-D2B8C1CB9C27}">
      <dgm:prSet/>
      <dgm:spPr/>
      <dgm:t>
        <a:bodyPr/>
        <a:lstStyle/>
        <a:p>
          <a:endParaRPr lang="en-US" sz="2400" b="1">
            <a:solidFill>
              <a:schemeClr val="tx2">
                <a:lumMod val="50000"/>
              </a:schemeClr>
            </a:solidFill>
            <a:effectLst>
              <a:outerShdw blurRad="38100" dist="38100" dir="2700000" algn="tl">
                <a:srgbClr val="000000">
                  <a:alpha val="43137"/>
                </a:srgbClr>
              </a:outerShdw>
            </a:effectLst>
            <a:latin typeface="+mj-lt"/>
          </a:endParaRPr>
        </a:p>
      </dgm:t>
    </dgm:pt>
    <dgm:pt modelId="{49803710-EC65-4234-B615-43F233F9311B}" type="pres">
      <dgm:prSet presAssocID="{A3D4F8D3-0E74-4B9D-B2AB-63A9463E88E7}" presName="Name0" presStyleCnt="0">
        <dgm:presLayoutVars>
          <dgm:dir/>
          <dgm:resizeHandles val="exact"/>
        </dgm:presLayoutVars>
      </dgm:prSet>
      <dgm:spPr/>
    </dgm:pt>
    <dgm:pt modelId="{1090ED18-DDB4-4945-9FB9-FC4F4E68E259}" type="pres">
      <dgm:prSet presAssocID="{E2E252DC-F8F5-4E7D-BD77-E72CC210E2AD}" presName="node" presStyleLbl="node1" presStyleIdx="0" presStyleCnt="5">
        <dgm:presLayoutVars>
          <dgm:bulletEnabled val="1"/>
        </dgm:presLayoutVars>
      </dgm:prSet>
      <dgm:spPr/>
    </dgm:pt>
    <dgm:pt modelId="{1743DB85-1412-4A18-980F-406C3255ADED}" type="pres">
      <dgm:prSet presAssocID="{8D54495A-A747-476B-802F-781566BA5544}" presName="sibTrans" presStyleLbl="sibTrans1D1" presStyleIdx="0" presStyleCnt="4"/>
      <dgm:spPr/>
    </dgm:pt>
    <dgm:pt modelId="{4818E32C-4A2A-403A-98B3-2AE047848BD2}" type="pres">
      <dgm:prSet presAssocID="{8D54495A-A747-476B-802F-781566BA5544}" presName="connectorText" presStyleLbl="sibTrans1D1" presStyleIdx="0" presStyleCnt="4"/>
      <dgm:spPr/>
    </dgm:pt>
    <dgm:pt modelId="{B4E8FB0D-1F92-4FBF-BC1C-E9911A7B3B3F}" type="pres">
      <dgm:prSet presAssocID="{6727776A-EDE2-473C-8A9F-2F3824DB0D6F}" presName="node" presStyleLbl="node1" presStyleIdx="1" presStyleCnt="5">
        <dgm:presLayoutVars>
          <dgm:bulletEnabled val="1"/>
        </dgm:presLayoutVars>
      </dgm:prSet>
      <dgm:spPr/>
    </dgm:pt>
    <dgm:pt modelId="{EE076B8A-F492-4334-9CDD-17AA319B262F}" type="pres">
      <dgm:prSet presAssocID="{474646A6-EED6-4857-9FFC-19A6514CDE5A}" presName="sibTrans" presStyleLbl="sibTrans1D1" presStyleIdx="1" presStyleCnt="4"/>
      <dgm:spPr/>
    </dgm:pt>
    <dgm:pt modelId="{DC1DEE64-40AB-4084-BFC6-22FA4C898258}" type="pres">
      <dgm:prSet presAssocID="{474646A6-EED6-4857-9FFC-19A6514CDE5A}" presName="connectorText" presStyleLbl="sibTrans1D1" presStyleIdx="1" presStyleCnt="4"/>
      <dgm:spPr/>
    </dgm:pt>
    <dgm:pt modelId="{EB4AB8B1-6016-474A-BAC7-B3A35F8FF593}" type="pres">
      <dgm:prSet presAssocID="{2082B0D7-73EC-4107-B42E-A41B770991D4}" presName="node" presStyleLbl="node1" presStyleIdx="2" presStyleCnt="5">
        <dgm:presLayoutVars>
          <dgm:bulletEnabled val="1"/>
        </dgm:presLayoutVars>
      </dgm:prSet>
      <dgm:spPr/>
    </dgm:pt>
    <dgm:pt modelId="{59E0C0B3-CE27-4FCB-889C-3C300E646190}" type="pres">
      <dgm:prSet presAssocID="{83F222C3-AEA0-4CE6-BE53-AACA36EB5B3F}" presName="sibTrans" presStyleLbl="sibTrans1D1" presStyleIdx="2" presStyleCnt="4"/>
      <dgm:spPr/>
    </dgm:pt>
    <dgm:pt modelId="{1C8DD5C8-01E2-4FB6-B55C-C1E3428F756D}" type="pres">
      <dgm:prSet presAssocID="{83F222C3-AEA0-4CE6-BE53-AACA36EB5B3F}" presName="connectorText" presStyleLbl="sibTrans1D1" presStyleIdx="2" presStyleCnt="4"/>
      <dgm:spPr/>
    </dgm:pt>
    <dgm:pt modelId="{E073C29B-473E-4456-B3F7-B1169C6842CD}" type="pres">
      <dgm:prSet presAssocID="{4930B4A1-47AF-42F5-9D15-17785A756E82}" presName="node" presStyleLbl="node1" presStyleIdx="3" presStyleCnt="5">
        <dgm:presLayoutVars>
          <dgm:bulletEnabled val="1"/>
        </dgm:presLayoutVars>
      </dgm:prSet>
      <dgm:spPr/>
    </dgm:pt>
    <dgm:pt modelId="{60507661-A34A-4E77-851D-87156F3E1EEF}" type="pres">
      <dgm:prSet presAssocID="{E62948EF-CB90-4929-9CCD-1FB611D6768E}" presName="sibTrans" presStyleLbl="sibTrans1D1" presStyleIdx="3" presStyleCnt="4"/>
      <dgm:spPr/>
    </dgm:pt>
    <dgm:pt modelId="{600AE2A3-65F8-4795-9B25-7BF8681EC048}" type="pres">
      <dgm:prSet presAssocID="{E62948EF-CB90-4929-9CCD-1FB611D6768E}" presName="connectorText" presStyleLbl="sibTrans1D1" presStyleIdx="3" presStyleCnt="4"/>
      <dgm:spPr/>
    </dgm:pt>
    <dgm:pt modelId="{7AE90E9F-1188-4A13-827B-B895C00DB03F}" type="pres">
      <dgm:prSet presAssocID="{D5E8050B-F8A2-4675-9AA0-06D6EA1638D2}" presName="node" presStyleLbl="node1" presStyleIdx="4" presStyleCnt="5" custScaleX="104956" custScaleY="105298">
        <dgm:presLayoutVars>
          <dgm:bulletEnabled val="1"/>
        </dgm:presLayoutVars>
      </dgm:prSet>
      <dgm:spPr/>
    </dgm:pt>
  </dgm:ptLst>
  <dgm:cxnLst>
    <dgm:cxn modelId="{29B0D903-7A26-43BA-B10F-D2B8C1CB9C27}" srcId="{A3D4F8D3-0E74-4B9D-B2AB-63A9463E88E7}" destId="{D5E8050B-F8A2-4675-9AA0-06D6EA1638D2}" srcOrd="4" destOrd="0" parTransId="{E492A0E3-49D2-4DF4-9B5A-37675B9AA9A4}" sibTransId="{E9F700A1-F82A-4516-A720-B420D3D1F0B6}"/>
    <dgm:cxn modelId="{71B6D319-2690-4213-B5AA-33481A413E58}" type="presOf" srcId="{474646A6-EED6-4857-9FFC-19A6514CDE5A}" destId="{EE076B8A-F492-4334-9CDD-17AA319B262F}" srcOrd="0" destOrd="0" presId="urn:microsoft.com/office/officeart/2005/8/layout/bProcess3"/>
    <dgm:cxn modelId="{F4CEE71B-5A70-4FED-80BB-93E3D9D1E35D}" type="presOf" srcId="{4930B4A1-47AF-42F5-9D15-17785A756E82}" destId="{E073C29B-473E-4456-B3F7-B1169C6842CD}" srcOrd="0" destOrd="0" presId="urn:microsoft.com/office/officeart/2005/8/layout/bProcess3"/>
    <dgm:cxn modelId="{28F9F13C-6E7F-4011-95CE-7C5CC27ED7C5}" type="presOf" srcId="{A3D4F8D3-0E74-4B9D-B2AB-63A9463E88E7}" destId="{49803710-EC65-4234-B615-43F233F9311B}" srcOrd="0" destOrd="0" presId="urn:microsoft.com/office/officeart/2005/8/layout/bProcess3"/>
    <dgm:cxn modelId="{36A60F60-8216-4EF3-95EB-0B56F715ABA4}" type="presOf" srcId="{D5E8050B-F8A2-4675-9AA0-06D6EA1638D2}" destId="{7AE90E9F-1188-4A13-827B-B895C00DB03F}" srcOrd="0" destOrd="0" presId="urn:microsoft.com/office/officeart/2005/8/layout/bProcess3"/>
    <dgm:cxn modelId="{E9E99B6A-A5C2-4F11-8071-441B8A51A5CB}" type="presOf" srcId="{8D54495A-A747-476B-802F-781566BA5544}" destId="{4818E32C-4A2A-403A-98B3-2AE047848BD2}" srcOrd="1" destOrd="0" presId="urn:microsoft.com/office/officeart/2005/8/layout/bProcess3"/>
    <dgm:cxn modelId="{ED958D56-D947-448E-B430-FD36093B8B28}" type="presOf" srcId="{83F222C3-AEA0-4CE6-BE53-AACA36EB5B3F}" destId="{1C8DD5C8-01E2-4FB6-B55C-C1E3428F756D}" srcOrd="1" destOrd="0" presId="urn:microsoft.com/office/officeart/2005/8/layout/bProcess3"/>
    <dgm:cxn modelId="{1F90A977-96A8-4BBA-A210-7951504806B7}" type="presOf" srcId="{83F222C3-AEA0-4CE6-BE53-AACA36EB5B3F}" destId="{59E0C0B3-CE27-4FCB-889C-3C300E646190}" srcOrd="0" destOrd="0" presId="urn:microsoft.com/office/officeart/2005/8/layout/bProcess3"/>
    <dgm:cxn modelId="{8557AE7C-5CFE-45A7-AC29-5098AF7EA4D2}" srcId="{A3D4F8D3-0E74-4B9D-B2AB-63A9463E88E7}" destId="{2082B0D7-73EC-4107-B42E-A41B770991D4}" srcOrd="2" destOrd="0" parTransId="{3A7B04AB-0A4F-4E4C-91C1-16729505698B}" sibTransId="{83F222C3-AEA0-4CE6-BE53-AACA36EB5B3F}"/>
    <dgm:cxn modelId="{45261285-5DED-40A3-A369-103E2429FC5E}" srcId="{A3D4F8D3-0E74-4B9D-B2AB-63A9463E88E7}" destId="{E2E252DC-F8F5-4E7D-BD77-E72CC210E2AD}" srcOrd="0" destOrd="0" parTransId="{7E003587-D186-4954-AC55-AE08FE6764B9}" sibTransId="{8D54495A-A747-476B-802F-781566BA5544}"/>
    <dgm:cxn modelId="{0A5CE2A0-12D3-4A30-9188-E3B14CAC9451}" type="presOf" srcId="{6727776A-EDE2-473C-8A9F-2F3824DB0D6F}" destId="{B4E8FB0D-1F92-4FBF-BC1C-E9911A7B3B3F}" srcOrd="0" destOrd="0" presId="urn:microsoft.com/office/officeart/2005/8/layout/bProcess3"/>
    <dgm:cxn modelId="{A59B29B5-093A-4F50-B8EF-4B3D2ACA1BCE}" type="presOf" srcId="{E62948EF-CB90-4929-9CCD-1FB611D6768E}" destId="{60507661-A34A-4E77-851D-87156F3E1EEF}" srcOrd="0" destOrd="0" presId="urn:microsoft.com/office/officeart/2005/8/layout/bProcess3"/>
    <dgm:cxn modelId="{DD965ECC-45FB-4A5D-820B-656A954D54B9}" type="presOf" srcId="{2082B0D7-73EC-4107-B42E-A41B770991D4}" destId="{EB4AB8B1-6016-474A-BAC7-B3A35F8FF593}" srcOrd="0" destOrd="0" presId="urn:microsoft.com/office/officeart/2005/8/layout/bProcess3"/>
    <dgm:cxn modelId="{BE0167CF-3498-4E90-B470-B74D8FEF4626}" srcId="{A3D4F8D3-0E74-4B9D-B2AB-63A9463E88E7}" destId="{4930B4A1-47AF-42F5-9D15-17785A756E82}" srcOrd="3" destOrd="0" parTransId="{8191CD54-6E81-457D-B087-C927EBE2E89E}" sibTransId="{E62948EF-CB90-4929-9CCD-1FB611D6768E}"/>
    <dgm:cxn modelId="{BCAC6BD4-6EAC-4EA7-A8B5-148CAB488481}" type="presOf" srcId="{E2E252DC-F8F5-4E7D-BD77-E72CC210E2AD}" destId="{1090ED18-DDB4-4945-9FB9-FC4F4E68E259}" srcOrd="0" destOrd="0" presId="urn:microsoft.com/office/officeart/2005/8/layout/bProcess3"/>
    <dgm:cxn modelId="{0AF38DD9-0397-46AF-9217-CD9B3ED71877}" type="presOf" srcId="{8D54495A-A747-476B-802F-781566BA5544}" destId="{1743DB85-1412-4A18-980F-406C3255ADED}" srcOrd="0" destOrd="0" presId="urn:microsoft.com/office/officeart/2005/8/layout/bProcess3"/>
    <dgm:cxn modelId="{AAE257DD-FE16-4A41-A596-10648DC14935}" type="presOf" srcId="{474646A6-EED6-4857-9FFC-19A6514CDE5A}" destId="{DC1DEE64-40AB-4084-BFC6-22FA4C898258}" srcOrd="1" destOrd="0" presId="urn:microsoft.com/office/officeart/2005/8/layout/bProcess3"/>
    <dgm:cxn modelId="{4DE77DE4-AC04-493E-A178-737B7887E211}" type="presOf" srcId="{E62948EF-CB90-4929-9CCD-1FB611D6768E}" destId="{600AE2A3-65F8-4795-9B25-7BF8681EC048}" srcOrd="1" destOrd="0" presId="urn:microsoft.com/office/officeart/2005/8/layout/bProcess3"/>
    <dgm:cxn modelId="{F05841E9-98C9-418A-90A9-7A3A2B885FA5}" srcId="{A3D4F8D3-0E74-4B9D-B2AB-63A9463E88E7}" destId="{6727776A-EDE2-473C-8A9F-2F3824DB0D6F}" srcOrd="1" destOrd="0" parTransId="{0149640B-7103-4584-BB22-F87F2ECF831F}" sibTransId="{474646A6-EED6-4857-9FFC-19A6514CDE5A}"/>
    <dgm:cxn modelId="{29D0694D-D9B2-4A62-B798-3FA3654FBB35}" type="presParOf" srcId="{49803710-EC65-4234-B615-43F233F9311B}" destId="{1090ED18-DDB4-4945-9FB9-FC4F4E68E259}" srcOrd="0" destOrd="0" presId="urn:microsoft.com/office/officeart/2005/8/layout/bProcess3"/>
    <dgm:cxn modelId="{B617FF02-AD8D-436E-917B-5F92AAF7F356}" type="presParOf" srcId="{49803710-EC65-4234-B615-43F233F9311B}" destId="{1743DB85-1412-4A18-980F-406C3255ADED}" srcOrd="1" destOrd="0" presId="urn:microsoft.com/office/officeart/2005/8/layout/bProcess3"/>
    <dgm:cxn modelId="{0B79EBD3-A898-4D6E-88D3-4FDB183A4063}" type="presParOf" srcId="{1743DB85-1412-4A18-980F-406C3255ADED}" destId="{4818E32C-4A2A-403A-98B3-2AE047848BD2}" srcOrd="0" destOrd="0" presId="urn:microsoft.com/office/officeart/2005/8/layout/bProcess3"/>
    <dgm:cxn modelId="{C50037CB-A449-43E1-9E7C-E2D4B000F4ED}" type="presParOf" srcId="{49803710-EC65-4234-B615-43F233F9311B}" destId="{B4E8FB0D-1F92-4FBF-BC1C-E9911A7B3B3F}" srcOrd="2" destOrd="0" presId="urn:microsoft.com/office/officeart/2005/8/layout/bProcess3"/>
    <dgm:cxn modelId="{12EF75FC-62DD-4811-89AA-DC01FD8DD5B3}" type="presParOf" srcId="{49803710-EC65-4234-B615-43F233F9311B}" destId="{EE076B8A-F492-4334-9CDD-17AA319B262F}" srcOrd="3" destOrd="0" presId="urn:microsoft.com/office/officeart/2005/8/layout/bProcess3"/>
    <dgm:cxn modelId="{2A179FDF-04B8-4921-A8EC-2A0653840DA0}" type="presParOf" srcId="{EE076B8A-F492-4334-9CDD-17AA319B262F}" destId="{DC1DEE64-40AB-4084-BFC6-22FA4C898258}" srcOrd="0" destOrd="0" presId="urn:microsoft.com/office/officeart/2005/8/layout/bProcess3"/>
    <dgm:cxn modelId="{BF58D679-3626-4632-9121-97819A1FDA4A}" type="presParOf" srcId="{49803710-EC65-4234-B615-43F233F9311B}" destId="{EB4AB8B1-6016-474A-BAC7-B3A35F8FF593}" srcOrd="4" destOrd="0" presId="urn:microsoft.com/office/officeart/2005/8/layout/bProcess3"/>
    <dgm:cxn modelId="{79B287C6-56C3-49A5-99EF-7C954D6ED56C}" type="presParOf" srcId="{49803710-EC65-4234-B615-43F233F9311B}" destId="{59E0C0B3-CE27-4FCB-889C-3C300E646190}" srcOrd="5" destOrd="0" presId="urn:microsoft.com/office/officeart/2005/8/layout/bProcess3"/>
    <dgm:cxn modelId="{F9DB1F2F-3A8A-4A4A-B914-4B857FCBDF79}" type="presParOf" srcId="{59E0C0B3-CE27-4FCB-889C-3C300E646190}" destId="{1C8DD5C8-01E2-4FB6-B55C-C1E3428F756D}" srcOrd="0" destOrd="0" presId="urn:microsoft.com/office/officeart/2005/8/layout/bProcess3"/>
    <dgm:cxn modelId="{EF854FC5-62C0-42BA-9EBC-C6F767D66D66}" type="presParOf" srcId="{49803710-EC65-4234-B615-43F233F9311B}" destId="{E073C29B-473E-4456-B3F7-B1169C6842CD}" srcOrd="6" destOrd="0" presId="urn:microsoft.com/office/officeart/2005/8/layout/bProcess3"/>
    <dgm:cxn modelId="{319A322A-7379-4A5B-851C-F77A0C4BDDFF}" type="presParOf" srcId="{49803710-EC65-4234-B615-43F233F9311B}" destId="{60507661-A34A-4E77-851D-87156F3E1EEF}" srcOrd="7" destOrd="0" presId="urn:microsoft.com/office/officeart/2005/8/layout/bProcess3"/>
    <dgm:cxn modelId="{A0EC2177-B976-444F-9285-5E0E2B7E93C1}" type="presParOf" srcId="{60507661-A34A-4E77-851D-87156F3E1EEF}" destId="{600AE2A3-65F8-4795-9B25-7BF8681EC048}" srcOrd="0" destOrd="0" presId="urn:microsoft.com/office/officeart/2005/8/layout/bProcess3"/>
    <dgm:cxn modelId="{FAA1B699-ABC4-4D0D-B034-46A13F2437F0}" type="presParOf" srcId="{49803710-EC65-4234-B615-43F233F9311B}" destId="{7AE90E9F-1188-4A13-827B-B895C00DB03F}"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3DB85-1412-4A18-980F-406C3255ADED}">
      <dsp:nvSpPr>
        <dsp:cNvPr id="0" name=""/>
        <dsp:cNvSpPr/>
      </dsp:nvSpPr>
      <dsp:spPr>
        <a:xfrm>
          <a:off x="3087082" y="1677063"/>
          <a:ext cx="676765" cy="91440"/>
        </a:xfrm>
        <a:custGeom>
          <a:avLst/>
          <a:gdLst/>
          <a:ahLst/>
          <a:cxnLst/>
          <a:rect l="0" t="0" r="0" b="0"/>
          <a:pathLst>
            <a:path>
              <a:moveTo>
                <a:pt x="0" y="45720"/>
              </a:moveTo>
              <a:lnTo>
                <a:pt x="676765"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kern="1200">
            <a:solidFill>
              <a:schemeClr val="tx2">
                <a:lumMod val="50000"/>
              </a:schemeClr>
            </a:solidFill>
            <a:effectLst>
              <a:outerShdw blurRad="38100" dist="38100" dir="2700000" algn="tl">
                <a:srgbClr val="000000">
                  <a:alpha val="43137"/>
                </a:srgbClr>
              </a:outerShdw>
            </a:effectLst>
            <a:latin typeface="+mj-lt"/>
          </a:endParaRPr>
        </a:p>
      </dsp:txBody>
      <dsp:txXfrm>
        <a:off x="3407781" y="1719243"/>
        <a:ext cx="35368" cy="7080"/>
      </dsp:txXfrm>
    </dsp:sp>
    <dsp:sp modelId="{1090ED18-DDB4-4945-9FB9-FC4F4E68E259}">
      <dsp:nvSpPr>
        <dsp:cNvPr id="0" name=""/>
        <dsp:cNvSpPr/>
      </dsp:nvSpPr>
      <dsp:spPr>
        <a:xfrm>
          <a:off x="13379" y="800132"/>
          <a:ext cx="3075503" cy="184530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vi-VN" altLang="vi-VN" sz="2400" b="1" kern="1200" dirty="0">
              <a:solidFill>
                <a:schemeClr val="tx2">
                  <a:lumMod val="50000"/>
                </a:schemeClr>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Đưa tất cả các đối tượng học sinh vào những hoạt động học phù hợp.</a:t>
          </a:r>
          <a:endParaRPr lang="en-US" sz="2400" b="1" kern="1200" dirty="0">
            <a:solidFill>
              <a:schemeClr val="tx2">
                <a:lumMod val="50000"/>
              </a:schemeClr>
            </a:solidFill>
            <a:effectLst>
              <a:outerShdw blurRad="38100" dist="38100" dir="2700000" algn="tl">
                <a:srgbClr val="000000">
                  <a:alpha val="43137"/>
                </a:srgbClr>
              </a:outerShdw>
            </a:effectLst>
            <a:latin typeface="+mj-lt"/>
          </a:endParaRPr>
        </a:p>
      </dsp:txBody>
      <dsp:txXfrm>
        <a:off x="13379" y="800132"/>
        <a:ext cx="3075503" cy="1845302"/>
      </dsp:txXfrm>
    </dsp:sp>
    <dsp:sp modelId="{EE076B8A-F492-4334-9CDD-17AA319B262F}">
      <dsp:nvSpPr>
        <dsp:cNvPr id="0" name=""/>
        <dsp:cNvSpPr/>
      </dsp:nvSpPr>
      <dsp:spPr>
        <a:xfrm>
          <a:off x="6869951" y="1677063"/>
          <a:ext cx="676765" cy="91440"/>
        </a:xfrm>
        <a:custGeom>
          <a:avLst/>
          <a:gdLst/>
          <a:ahLst/>
          <a:cxnLst/>
          <a:rect l="0" t="0" r="0" b="0"/>
          <a:pathLst>
            <a:path>
              <a:moveTo>
                <a:pt x="0" y="45720"/>
              </a:moveTo>
              <a:lnTo>
                <a:pt x="676765"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kern="1200">
            <a:solidFill>
              <a:schemeClr val="tx2">
                <a:lumMod val="50000"/>
              </a:schemeClr>
            </a:solidFill>
            <a:effectLst>
              <a:outerShdw blurRad="38100" dist="38100" dir="2700000" algn="tl">
                <a:srgbClr val="000000">
                  <a:alpha val="43137"/>
                </a:srgbClr>
              </a:outerShdw>
            </a:effectLst>
            <a:latin typeface="+mj-lt"/>
          </a:endParaRPr>
        </a:p>
      </dsp:txBody>
      <dsp:txXfrm>
        <a:off x="7190650" y="1719243"/>
        <a:ext cx="35368" cy="7080"/>
      </dsp:txXfrm>
    </dsp:sp>
    <dsp:sp modelId="{B4E8FB0D-1F92-4FBF-BC1C-E9911A7B3B3F}">
      <dsp:nvSpPr>
        <dsp:cNvPr id="0" name=""/>
        <dsp:cNvSpPr/>
      </dsp:nvSpPr>
      <dsp:spPr>
        <a:xfrm>
          <a:off x="3796248" y="800132"/>
          <a:ext cx="3075503" cy="184530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vi-VN" altLang="vi-VN" sz="2400" b="1" kern="1200" dirty="0">
              <a:solidFill>
                <a:schemeClr val="tx2">
                  <a:lumMod val="50000"/>
                </a:schemeClr>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Các thành viên khác của nhóm noi gương nhóm trưởng để học hỏi hoàn thiện bản thân.</a:t>
          </a:r>
          <a:endParaRPr lang="en-US" sz="2400" b="1" kern="1200" dirty="0">
            <a:solidFill>
              <a:schemeClr val="tx2">
                <a:lumMod val="50000"/>
              </a:schemeClr>
            </a:solidFill>
            <a:effectLst>
              <a:outerShdw blurRad="38100" dist="38100" dir="2700000" algn="tl">
                <a:srgbClr val="000000">
                  <a:alpha val="43137"/>
                </a:srgbClr>
              </a:outerShdw>
            </a:effectLst>
            <a:latin typeface="+mj-lt"/>
          </a:endParaRPr>
        </a:p>
      </dsp:txBody>
      <dsp:txXfrm>
        <a:off x="3796248" y="800132"/>
        <a:ext cx="3075503" cy="1845302"/>
      </dsp:txXfrm>
    </dsp:sp>
    <dsp:sp modelId="{59E0C0B3-CE27-4FCB-889C-3C300E646190}">
      <dsp:nvSpPr>
        <dsp:cNvPr id="0" name=""/>
        <dsp:cNvSpPr/>
      </dsp:nvSpPr>
      <dsp:spPr>
        <a:xfrm>
          <a:off x="1551130" y="2643634"/>
          <a:ext cx="7565738" cy="725647"/>
        </a:xfrm>
        <a:custGeom>
          <a:avLst/>
          <a:gdLst/>
          <a:ahLst/>
          <a:cxnLst/>
          <a:rect l="0" t="0" r="0" b="0"/>
          <a:pathLst>
            <a:path>
              <a:moveTo>
                <a:pt x="7565738" y="0"/>
              </a:moveTo>
              <a:lnTo>
                <a:pt x="7565738" y="379923"/>
              </a:lnTo>
              <a:lnTo>
                <a:pt x="0" y="379923"/>
              </a:lnTo>
              <a:lnTo>
                <a:pt x="0" y="725647"/>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kern="1200">
            <a:solidFill>
              <a:schemeClr val="tx2">
                <a:lumMod val="50000"/>
              </a:schemeClr>
            </a:solidFill>
            <a:effectLst>
              <a:outerShdw blurRad="38100" dist="38100" dir="2700000" algn="tl">
                <a:srgbClr val="000000">
                  <a:alpha val="43137"/>
                </a:srgbClr>
              </a:outerShdw>
            </a:effectLst>
            <a:latin typeface="+mj-lt"/>
          </a:endParaRPr>
        </a:p>
      </dsp:txBody>
      <dsp:txXfrm>
        <a:off x="5143913" y="3002918"/>
        <a:ext cx="380172" cy="7080"/>
      </dsp:txXfrm>
    </dsp:sp>
    <dsp:sp modelId="{EB4AB8B1-6016-474A-BAC7-B3A35F8FF593}">
      <dsp:nvSpPr>
        <dsp:cNvPr id="0" name=""/>
        <dsp:cNvSpPr/>
      </dsp:nvSpPr>
      <dsp:spPr>
        <a:xfrm>
          <a:off x="7579117" y="800132"/>
          <a:ext cx="3075503" cy="184530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vi-VN" altLang="vi-VN" sz="2400" b="1" kern="1200" dirty="0">
              <a:solidFill>
                <a:schemeClr val="tx2">
                  <a:lumMod val="50000"/>
                </a:schemeClr>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Kĩ năng làm việc nhóm và kĩ năng lãnh đạo ngày một tiến bộ.</a:t>
          </a:r>
          <a:endParaRPr lang="en-US" sz="2400" b="1" kern="1200" dirty="0">
            <a:solidFill>
              <a:schemeClr val="tx2">
                <a:lumMod val="50000"/>
              </a:schemeClr>
            </a:solidFill>
            <a:effectLst>
              <a:outerShdw blurRad="38100" dist="38100" dir="2700000" algn="tl">
                <a:srgbClr val="000000">
                  <a:alpha val="43137"/>
                </a:srgbClr>
              </a:outerShdw>
            </a:effectLst>
            <a:latin typeface="+mj-lt"/>
          </a:endParaRPr>
        </a:p>
      </dsp:txBody>
      <dsp:txXfrm>
        <a:off x="7579117" y="800132"/>
        <a:ext cx="3075503" cy="1845302"/>
      </dsp:txXfrm>
    </dsp:sp>
    <dsp:sp modelId="{60507661-A34A-4E77-851D-87156F3E1EEF}">
      <dsp:nvSpPr>
        <dsp:cNvPr id="0" name=""/>
        <dsp:cNvSpPr/>
      </dsp:nvSpPr>
      <dsp:spPr>
        <a:xfrm>
          <a:off x="3087082" y="4278613"/>
          <a:ext cx="676765" cy="91440"/>
        </a:xfrm>
        <a:custGeom>
          <a:avLst/>
          <a:gdLst/>
          <a:ahLst/>
          <a:cxnLst/>
          <a:rect l="0" t="0" r="0" b="0"/>
          <a:pathLst>
            <a:path>
              <a:moveTo>
                <a:pt x="0" y="45720"/>
              </a:moveTo>
              <a:lnTo>
                <a:pt x="676765"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kern="1200">
            <a:solidFill>
              <a:schemeClr val="tx2">
                <a:lumMod val="50000"/>
              </a:schemeClr>
            </a:solidFill>
            <a:effectLst>
              <a:outerShdw blurRad="38100" dist="38100" dir="2700000" algn="tl">
                <a:srgbClr val="000000">
                  <a:alpha val="43137"/>
                </a:srgbClr>
              </a:outerShdw>
            </a:effectLst>
            <a:latin typeface="+mj-lt"/>
          </a:endParaRPr>
        </a:p>
      </dsp:txBody>
      <dsp:txXfrm>
        <a:off x="3407781" y="4320793"/>
        <a:ext cx="35368" cy="7080"/>
      </dsp:txXfrm>
    </dsp:sp>
    <dsp:sp modelId="{E073C29B-473E-4456-B3F7-B1169C6842CD}">
      <dsp:nvSpPr>
        <dsp:cNvPr id="0" name=""/>
        <dsp:cNvSpPr/>
      </dsp:nvSpPr>
      <dsp:spPr>
        <a:xfrm>
          <a:off x="13379" y="3401682"/>
          <a:ext cx="3075503" cy="184530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vi-VN" altLang="vi-VN" sz="2400" b="1" kern="1200" dirty="0">
              <a:solidFill>
                <a:schemeClr val="tx2">
                  <a:lumMod val="50000"/>
                </a:schemeClr>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Giúp phát triển đồng đều về năng lực, phẩm chất</a:t>
          </a:r>
          <a:endParaRPr lang="en-US" sz="2400" b="1" kern="1200" dirty="0">
            <a:solidFill>
              <a:schemeClr val="tx2">
                <a:lumMod val="50000"/>
              </a:schemeClr>
            </a:solidFill>
            <a:effectLst>
              <a:outerShdw blurRad="38100" dist="38100" dir="2700000" algn="tl">
                <a:srgbClr val="000000">
                  <a:alpha val="43137"/>
                </a:srgbClr>
              </a:outerShdw>
            </a:effectLst>
            <a:latin typeface="+mj-lt"/>
          </a:endParaRPr>
        </a:p>
      </dsp:txBody>
      <dsp:txXfrm>
        <a:off x="13379" y="3401682"/>
        <a:ext cx="3075503" cy="1845302"/>
      </dsp:txXfrm>
    </dsp:sp>
    <dsp:sp modelId="{7AE90E9F-1188-4A13-827B-B895C00DB03F}">
      <dsp:nvSpPr>
        <dsp:cNvPr id="0" name=""/>
        <dsp:cNvSpPr/>
      </dsp:nvSpPr>
      <dsp:spPr>
        <a:xfrm>
          <a:off x="3796248" y="3352800"/>
          <a:ext cx="3227925" cy="194306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vi-VN" altLang="vi-VN" sz="2400" b="1" kern="1200" dirty="0">
              <a:solidFill>
                <a:schemeClr val="tx2">
                  <a:lumMod val="50000"/>
                </a:schemeClr>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Từ đó giúp các em học tốt hơn, tự tin, hợp tác tốt, </a:t>
          </a:r>
          <a:r>
            <a:rPr lang="vi-VN" sz="2400" b="1" kern="1200" dirty="0">
              <a:solidFill>
                <a:schemeClr val="tx2">
                  <a:lumMod val="50000"/>
                </a:schemeClr>
              </a:solidFill>
              <a:effectLst>
                <a:outerShdw blurRad="38100" dist="38100" dir="2700000" algn="tl">
                  <a:srgbClr val="000000">
                    <a:alpha val="43137"/>
                  </a:srgbClr>
                </a:outerShdw>
              </a:effectLst>
              <a:latin typeface="+mj-lt"/>
            </a:rPr>
            <a:t>khả năng làm việc, hòa nhập cuộc sống hiện đại sau này.</a:t>
          </a:r>
          <a:endParaRPr lang="en-US" sz="2400" b="1" kern="1200" dirty="0">
            <a:solidFill>
              <a:schemeClr val="tx2">
                <a:lumMod val="50000"/>
              </a:schemeClr>
            </a:solidFill>
            <a:effectLst>
              <a:outerShdw blurRad="38100" dist="38100" dir="2700000" algn="tl">
                <a:srgbClr val="000000">
                  <a:alpha val="43137"/>
                </a:srgbClr>
              </a:outerShdw>
            </a:effectLst>
            <a:latin typeface="+mj-lt"/>
          </a:endParaRPr>
        </a:p>
      </dsp:txBody>
      <dsp:txXfrm>
        <a:off x="3796248" y="3352800"/>
        <a:ext cx="3227925" cy="194306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13314D-BA2C-43CA-8AF5-E254B09A7F8E}" type="datetimeFigureOut">
              <a:rPr lang="en-US" smtClean="0"/>
              <a:t>4/6/2023</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400C84-9C64-48C2-8D4F-745279569C55}" type="slidenum">
              <a:rPr lang="en-US" smtClean="0"/>
              <a:t>‹#›</a:t>
            </a:fld>
            <a:endParaRPr lang="en-US"/>
          </a:p>
        </p:txBody>
      </p:sp>
    </p:spTree>
    <p:extLst>
      <p:ext uri="{BB962C8B-B14F-4D97-AF65-F5344CB8AC3E}">
        <p14:creationId xmlns:p14="http://schemas.microsoft.com/office/powerpoint/2010/main" val="3638452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C08F50-BBEB-485B-9C4E-BB158A4CF284}" type="slidenum">
              <a:rPr lang="en-US" smtClean="0"/>
              <a:pPr>
                <a:defRPr/>
              </a:pPr>
              <a:t>1</a:t>
            </a:fld>
            <a:endParaRPr lang="en-US"/>
          </a:p>
        </p:txBody>
      </p:sp>
    </p:spTree>
    <p:extLst>
      <p:ext uri="{BB962C8B-B14F-4D97-AF65-F5344CB8AC3E}">
        <p14:creationId xmlns:p14="http://schemas.microsoft.com/office/powerpoint/2010/main" val="1887690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400C84-9C64-48C2-8D4F-745279569C55}" type="slidenum">
              <a:rPr lang="en-US" smtClean="0"/>
              <a:t>3</a:t>
            </a:fld>
            <a:endParaRPr lang="en-US"/>
          </a:p>
        </p:txBody>
      </p:sp>
    </p:spTree>
    <p:extLst>
      <p:ext uri="{BB962C8B-B14F-4D97-AF65-F5344CB8AC3E}">
        <p14:creationId xmlns:p14="http://schemas.microsoft.com/office/powerpoint/2010/main" val="2301904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4217A7E1-FD5B-F743-7140-FD609C3711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F75AAFB8-094B-599F-BC4D-448831C325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3732" name="Slide Number Placeholder 3">
            <a:extLst>
              <a:ext uri="{FF2B5EF4-FFF2-40B4-BE49-F238E27FC236}">
                <a16:creationId xmlns:a16="http://schemas.microsoft.com/office/drawing/2014/main" id="{09AB8C3A-97D9-A39E-C2EF-80F074B33E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EBAB132-1280-4819-AC38-3FDA0906B182}" type="slidenum">
              <a:rPr lang="en-US" altLang="en-US" smtClean="0"/>
              <a:pPr/>
              <a:t>17</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00C84-9C64-48C2-8D4F-745279569C55}" type="slidenum">
              <a:rPr lang="en-US" smtClean="0"/>
              <a:t>33</a:t>
            </a:fld>
            <a:endParaRPr lang="en-US"/>
          </a:p>
        </p:txBody>
      </p:sp>
    </p:spTree>
    <p:extLst>
      <p:ext uri="{BB962C8B-B14F-4D97-AF65-F5344CB8AC3E}">
        <p14:creationId xmlns:p14="http://schemas.microsoft.com/office/powerpoint/2010/main" val="1436155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8743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9690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0784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1E94CF-1C8D-4E94-8106-C4F0C8013633}"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1927026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E94CF-1C8D-4E94-8106-C4F0C8013633}"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2972413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E94CF-1C8D-4E94-8106-C4F0C8013633}"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440774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1395872" y="1061567"/>
            <a:ext cx="9338041" cy="1000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5"/>
          <p:cNvSpPr txBox="1">
            <a:spLocks noGrp="1"/>
          </p:cNvSpPr>
          <p:nvPr>
            <p:ph type="body" idx="1"/>
          </p:nvPr>
        </p:nvSpPr>
        <p:spPr>
          <a:xfrm>
            <a:off x="1395872" y="1916568"/>
            <a:ext cx="9338041" cy="3609200"/>
          </a:xfrm>
          <a:prstGeom prst="rect">
            <a:avLst/>
          </a:prstGeom>
        </p:spPr>
        <p:txBody>
          <a:bodyPr spcFirstLastPara="1" wrap="square" lIns="91425" tIns="91425" rIns="91425" bIns="91425" anchor="t" anchorCtr="0">
            <a:noAutofit/>
          </a:bodyPr>
          <a:lstStyle>
            <a:lvl1pPr marL="608076" lvl="0" indent="-506730">
              <a:spcBef>
                <a:spcPts val="798"/>
              </a:spcBef>
              <a:spcAft>
                <a:spcPts val="0"/>
              </a:spcAft>
              <a:buSzPts val="2400"/>
              <a:buChar char="+"/>
              <a:defRPr/>
            </a:lvl1pPr>
            <a:lvl2pPr marL="1216152" lvl="1" indent="-506730">
              <a:spcBef>
                <a:spcPts val="0"/>
              </a:spcBef>
              <a:spcAft>
                <a:spcPts val="0"/>
              </a:spcAft>
              <a:buSzPts val="2400"/>
              <a:buChar char="+"/>
              <a:defRPr/>
            </a:lvl2pPr>
            <a:lvl3pPr marL="1824228" lvl="2" indent="-506730">
              <a:spcBef>
                <a:spcPts val="0"/>
              </a:spcBef>
              <a:spcAft>
                <a:spcPts val="0"/>
              </a:spcAft>
              <a:buSzPts val="2400"/>
              <a:buChar char="+"/>
              <a:defRPr/>
            </a:lvl3pPr>
            <a:lvl4pPr marL="2432304" lvl="3" indent="-506730">
              <a:spcBef>
                <a:spcPts val="0"/>
              </a:spcBef>
              <a:spcAft>
                <a:spcPts val="0"/>
              </a:spcAft>
              <a:buSzPts val="2400"/>
              <a:buChar char="+"/>
              <a:defRPr/>
            </a:lvl4pPr>
            <a:lvl5pPr marL="3040380" lvl="4" indent="-506730">
              <a:spcBef>
                <a:spcPts val="0"/>
              </a:spcBef>
              <a:spcAft>
                <a:spcPts val="0"/>
              </a:spcAft>
              <a:buSzPts val="2400"/>
              <a:buChar char="+"/>
              <a:defRPr/>
            </a:lvl5pPr>
            <a:lvl6pPr marL="3648456" lvl="5" indent="-506730">
              <a:spcBef>
                <a:spcPts val="0"/>
              </a:spcBef>
              <a:spcAft>
                <a:spcPts val="0"/>
              </a:spcAft>
              <a:buSzPts val="2400"/>
              <a:buChar char="+"/>
              <a:defRPr/>
            </a:lvl6pPr>
            <a:lvl7pPr marL="4256532" lvl="6" indent="-506730">
              <a:spcBef>
                <a:spcPts val="0"/>
              </a:spcBef>
              <a:spcAft>
                <a:spcPts val="0"/>
              </a:spcAft>
              <a:buSzPts val="2400"/>
              <a:buChar char="+"/>
              <a:defRPr/>
            </a:lvl7pPr>
            <a:lvl8pPr marL="4864608" lvl="7" indent="-506730">
              <a:spcBef>
                <a:spcPts val="0"/>
              </a:spcBef>
              <a:spcAft>
                <a:spcPts val="0"/>
              </a:spcAft>
              <a:buSzPts val="2400"/>
              <a:buChar char="+"/>
              <a:defRPr/>
            </a:lvl8pPr>
            <a:lvl9pPr marL="5472684" lvl="8" indent="-506730">
              <a:spcBef>
                <a:spcPts val="0"/>
              </a:spcBef>
              <a:spcAft>
                <a:spcPts val="0"/>
              </a:spcAft>
              <a:buSzPts val="2400"/>
              <a:buChar char="+"/>
              <a:defRPr/>
            </a:lvl9pPr>
          </a:lstStyle>
          <a:p>
            <a:endParaRPr/>
          </a:p>
        </p:txBody>
      </p:sp>
      <p:sp>
        <p:nvSpPr>
          <p:cNvPr id="22" name="Google Shape;22;p5"/>
          <p:cNvSpPr txBox="1">
            <a:spLocks noGrp="1"/>
          </p:cNvSpPr>
          <p:nvPr>
            <p:ph type="sldNum" idx="12"/>
          </p:nvPr>
        </p:nvSpPr>
        <p:spPr>
          <a:xfrm>
            <a:off x="11432048" y="6453000"/>
            <a:ext cx="729790" cy="40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60199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E94CF-1C8D-4E94-8106-C4F0C8013633}"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1322428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1E94CF-1C8D-4E94-8106-C4F0C8013633}"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2860708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1E94CF-1C8D-4E94-8106-C4F0C8013633}"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492290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1E94CF-1C8D-4E94-8106-C4F0C8013633}" type="datetimeFigureOut">
              <a:rPr lang="en-US" smtClean="0"/>
              <a:t>4/6/2023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278683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1E94CF-1C8D-4E94-8106-C4F0C8013633}" type="datetimeFigureOut">
              <a:rPr lang="en-US" smtClean="0"/>
              <a:t>4/6/2023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1174454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E94CF-1C8D-4E94-8106-C4F0C8013633}" type="datetimeFigureOut">
              <a:rPr lang="en-US" smtClean="0"/>
              <a:t>4/6/2023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3102874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4080815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2035220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E94CF-1C8D-4E94-8106-C4F0C8013633}" type="datetimeFigureOut">
              <a:rPr lang="en-US" smtClean="0"/>
              <a:t>4/6/2023</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83553-D548-492F-85C7-4612B3F0E33B}" type="slidenum">
              <a:rPr lang="en-US" smtClean="0"/>
              <a:t>‹#›</a:t>
            </a:fld>
            <a:endParaRPr lang="en-US"/>
          </a:p>
        </p:txBody>
      </p:sp>
    </p:spTree>
    <p:extLst>
      <p:ext uri="{BB962C8B-B14F-4D97-AF65-F5344CB8AC3E}">
        <p14:creationId xmlns:p14="http://schemas.microsoft.com/office/powerpoint/2010/main" val="1047580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3.jpg"/><Relationship Id="rId4" Type="http://schemas.openxmlformats.org/officeDocument/2006/relationships/image" Target="../media/image42.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11-GreenFlowe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89"/>
            <a:ext cx="12161838" cy="687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7" descr="0830js5b15daddi012pz8"/>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45124" y="4974567"/>
            <a:ext cx="291377" cy="108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7" descr="0830js5b15daddi012pz8"/>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265" y="1067894"/>
            <a:ext cx="274486" cy="102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2">
            <a:extLst>
              <a:ext uri="{FF2B5EF4-FFF2-40B4-BE49-F238E27FC236}">
                <a16:creationId xmlns:a16="http://schemas.microsoft.com/office/drawing/2014/main" id="{AD93B3C5-3AC3-4E56-97A6-56F175496B1E}"/>
              </a:ext>
            </a:extLst>
          </p:cNvPr>
          <p:cNvSpPr txBox="1">
            <a:spLocks noChangeArrowheads="1"/>
          </p:cNvSpPr>
          <p:nvPr/>
        </p:nvSpPr>
        <p:spPr bwMode="auto">
          <a:xfrm>
            <a:off x="270265" y="76200"/>
            <a:ext cx="11139053" cy="86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725" tIns="60862" rIns="121725" bIns="60862">
            <a:spAutoFit/>
          </a:bodyPr>
          <a:lstStyle>
            <a:lvl1pPr>
              <a:defRPr sz="3000" b="1">
                <a:solidFill>
                  <a:schemeClr val="tx1"/>
                </a:solidFill>
                <a:latin typeface="Arial" panose="020B0604020202020204" pitchFamily="34" charset="0"/>
              </a:defRPr>
            </a:lvl1pPr>
            <a:lvl2pPr marL="742950" indent="-285750">
              <a:defRPr sz="3000" b="1">
                <a:solidFill>
                  <a:schemeClr val="tx1"/>
                </a:solidFill>
                <a:latin typeface="Arial" panose="020B0604020202020204" pitchFamily="34" charset="0"/>
              </a:defRPr>
            </a:lvl2pPr>
            <a:lvl3pPr marL="1143000" indent="-228600">
              <a:defRPr sz="3000" b="1">
                <a:solidFill>
                  <a:schemeClr val="tx1"/>
                </a:solidFill>
                <a:latin typeface="Arial" panose="020B0604020202020204" pitchFamily="34" charset="0"/>
              </a:defRPr>
            </a:lvl3pPr>
            <a:lvl4pPr marL="1600200" indent="-228600">
              <a:defRPr sz="3000" b="1">
                <a:solidFill>
                  <a:schemeClr val="tx1"/>
                </a:solidFill>
                <a:latin typeface="Arial" panose="020B0604020202020204" pitchFamily="34" charset="0"/>
              </a:defRPr>
            </a:lvl4pPr>
            <a:lvl5pPr marL="2057400" indent="-228600">
              <a:defRPr sz="3000" b="1">
                <a:solidFill>
                  <a:schemeClr val="tx1"/>
                </a:solidFill>
                <a:latin typeface="Arial" panose="020B0604020202020204" pitchFamily="34" charset="0"/>
              </a:defRPr>
            </a:lvl5pPr>
            <a:lvl6pPr marL="2514600" indent="-228600" eaLnBrk="0" fontAlgn="base" hangingPunct="0">
              <a:spcBef>
                <a:spcPct val="0"/>
              </a:spcBef>
              <a:spcAft>
                <a:spcPct val="0"/>
              </a:spcAft>
              <a:defRPr sz="3000" b="1">
                <a:solidFill>
                  <a:schemeClr val="tx1"/>
                </a:solidFill>
                <a:latin typeface="Arial" panose="020B0604020202020204" pitchFamily="34" charset="0"/>
              </a:defRPr>
            </a:lvl6pPr>
            <a:lvl7pPr marL="2971800" indent="-228600" eaLnBrk="0" fontAlgn="base" hangingPunct="0">
              <a:spcBef>
                <a:spcPct val="0"/>
              </a:spcBef>
              <a:spcAft>
                <a:spcPct val="0"/>
              </a:spcAft>
              <a:defRPr sz="3000" b="1">
                <a:solidFill>
                  <a:schemeClr val="tx1"/>
                </a:solidFill>
                <a:latin typeface="Arial" panose="020B0604020202020204" pitchFamily="34" charset="0"/>
              </a:defRPr>
            </a:lvl7pPr>
            <a:lvl8pPr marL="3429000" indent="-228600" eaLnBrk="0" fontAlgn="base" hangingPunct="0">
              <a:spcBef>
                <a:spcPct val="0"/>
              </a:spcBef>
              <a:spcAft>
                <a:spcPct val="0"/>
              </a:spcAft>
              <a:defRPr sz="3000" b="1">
                <a:solidFill>
                  <a:schemeClr val="tx1"/>
                </a:solidFill>
                <a:latin typeface="Arial" panose="020B0604020202020204" pitchFamily="34" charset="0"/>
              </a:defRPr>
            </a:lvl8pPr>
            <a:lvl9pPr marL="3886200" indent="-228600" eaLnBrk="0" fontAlgn="base" hangingPunct="0">
              <a:spcBef>
                <a:spcPct val="0"/>
              </a:spcBef>
              <a:spcAft>
                <a:spcPct val="0"/>
              </a:spcAft>
              <a:defRPr sz="3000" b="1">
                <a:solidFill>
                  <a:schemeClr val="tx1"/>
                </a:solidFill>
                <a:latin typeface="Arial" panose="020B0604020202020204" pitchFamily="34" charset="0"/>
              </a:defRPr>
            </a:lvl9pPr>
          </a:lstStyle>
          <a:p>
            <a:pPr algn="ctr" eaLnBrk="1" hangingPunct="1"/>
            <a:r>
              <a:rPr lang="vi-VN" altLang="en-US" sz="2400" dirty="0">
                <a:solidFill>
                  <a:schemeClr val="tx2">
                    <a:lumMod val="50000"/>
                  </a:schemeClr>
                </a:solidFill>
                <a:latin typeface="Times New Roman" panose="02020603050405020304" pitchFamily="18" charset="0"/>
                <a:cs typeface="Times New Roman" panose="02020603050405020304" pitchFamily="18" charset="0"/>
              </a:rPr>
              <a:t>TRƯỜNG TIỂU HỌC </a:t>
            </a:r>
            <a:r>
              <a:rPr lang="en-US" altLang="en-US" sz="2400" dirty="0">
                <a:solidFill>
                  <a:schemeClr val="tx2">
                    <a:lumMod val="50000"/>
                  </a:schemeClr>
                </a:solidFill>
                <a:latin typeface="Times New Roman" panose="02020603050405020304" pitchFamily="18" charset="0"/>
                <a:cs typeface="Times New Roman" panose="02020603050405020304" pitchFamily="18" charset="0"/>
              </a:rPr>
              <a:t>Y NGÔNG</a:t>
            </a:r>
          </a:p>
          <a:p>
            <a:pPr algn="ctr" eaLnBrk="1" hangingPunct="1"/>
            <a:r>
              <a:rPr lang="en-US" altLang="en-US" sz="2400" dirty="0">
                <a:solidFill>
                  <a:schemeClr val="tx2">
                    <a:lumMod val="50000"/>
                  </a:schemeClr>
                </a:solidFill>
                <a:latin typeface="Times New Roman" panose="02020603050405020304" pitchFamily="18" charset="0"/>
                <a:cs typeface="Times New Roman" panose="02020603050405020304" pitchFamily="18" charset="0"/>
              </a:rPr>
              <a:t>TỔ KHỐI 4+5</a:t>
            </a:r>
          </a:p>
        </p:txBody>
      </p:sp>
      <p:sp>
        <p:nvSpPr>
          <p:cNvPr id="8" name="TextBox 30">
            <a:extLst>
              <a:ext uri="{FF2B5EF4-FFF2-40B4-BE49-F238E27FC236}">
                <a16:creationId xmlns:a16="http://schemas.microsoft.com/office/drawing/2014/main" id="{B7D3AC26-BF22-4F46-834A-1C563935C62F}"/>
              </a:ext>
            </a:extLst>
          </p:cNvPr>
          <p:cNvSpPr txBox="1">
            <a:spLocks noChangeArrowheads="1"/>
          </p:cNvSpPr>
          <p:nvPr/>
        </p:nvSpPr>
        <p:spPr bwMode="auto">
          <a:xfrm>
            <a:off x="1204119" y="1281545"/>
            <a:ext cx="9906000" cy="209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725" tIns="60862" rIns="121725" bIns="60862">
            <a:spAutoFit/>
          </a:bodyPr>
          <a:lstStyle>
            <a:lvl1pPr>
              <a:defRPr sz="3000" b="1">
                <a:solidFill>
                  <a:schemeClr val="tx1"/>
                </a:solidFill>
                <a:latin typeface="Arial" panose="020B0604020202020204" pitchFamily="34" charset="0"/>
              </a:defRPr>
            </a:lvl1pPr>
            <a:lvl2pPr marL="742950" indent="-285750">
              <a:defRPr sz="3000" b="1">
                <a:solidFill>
                  <a:schemeClr val="tx1"/>
                </a:solidFill>
                <a:latin typeface="Arial" panose="020B0604020202020204" pitchFamily="34" charset="0"/>
              </a:defRPr>
            </a:lvl2pPr>
            <a:lvl3pPr marL="1143000" indent="-228600">
              <a:defRPr sz="3000" b="1">
                <a:solidFill>
                  <a:schemeClr val="tx1"/>
                </a:solidFill>
                <a:latin typeface="Arial" panose="020B0604020202020204" pitchFamily="34" charset="0"/>
              </a:defRPr>
            </a:lvl3pPr>
            <a:lvl4pPr marL="1600200" indent="-228600">
              <a:defRPr sz="3000" b="1">
                <a:solidFill>
                  <a:schemeClr val="tx1"/>
                </a:solidFill>
                <a:latin typeface="Arial" panose="020B0604020202020204" pitchFamily="34" charset="0"/>
              </a:defRPr>
            </a:lvl4pPr>
            <a:lvl5pPr marL="2057400" indent="-228600">
              <a:defRPr sz="3000" b="1">
                <a:solidFill>
                  <a:schemeClr val="tx1"/>
                </a:solidFill>
                <a:latin typeface="Arial" panose="020B0604020202020204" pitchFamily="34" charset="0"/>
              </a:defRPr>
            </a:lvl5pPr>
            <a:lvl6pPr marL="2514600" indent="-228600" eaLnBrk="0" fontAlgn="base" hangingPunct="0">
              <a:spcBef>
                <a:spcPct val="0"/>
              </a:spcBef>
              <a:spcAft>
                <a:spcPct val="0"/>
              </a:spcAft>
              <a:defRPr sz="3000" b="1">
                <a:solidFill>
                  <a:schemeClr val="tx1"/>
                </a:solidFill>
                <a:latin typeface="Arial" panose="020B0604020202020204" pitchFamily="34" charset="0"/>
              </a:defRPr>
            </a:lvl6pPr>
            <a:lvl7pPr marL="2971800" indent="-228600" eaLnBrk="0" fontAlgn="base" hangingPunct="0">
              <a:spcBef>
                <a:spcPct val="0"/>
              </a:spcBef>
              <a:spcAft>
                <a:spcPct val="0"/>
              </a:spcAft>
              <a:defRPr sz="3000" b="1">
                <a:solidFill>
                  <a:schemeClr val="tx1"/>
                </a:solidFill>
                <a:latin typeface="Arial" panose="020B0604020202020204" pitchFamily="34" charset="0"/>
              </a:defRPr>
            </a:lvl7pPr>
            <a:lvl8pPr marL="3429000" indent="-228600" eaLnBrk="0" fontAlgn="base" hangingPunct="0">
              <a:spcBef>
                <a:spcPct val="0"/>
              </a:spcBef>
              <a:spcAft>
                <a:spcPct val="0"/>
              </a:spcAft>
              <a:defRPr sz="3000" b="1">
                <a:solidFill>
                  <a:schemeClr val="tx1"/>
                </a:solidFill>
                <a:latin typeface="Arial" panose="020B0604020202020204" pitchFamily="34" charset="0"/>
              </a:defRPr>
            </a:lvl8pPr>
            <a:lvl9pPr marL="3886200" indent="-228600" eaLnBrk="0" fontAlgn="base" hangingPunct="0">
              <a:spcBef>
                <a:spcPct val="0"/>
              </a:spcBef>
              <a:spcAft>
                <a:spcPct val="0"/>
              </a:spcAft>
              <a:defRPr sz="3000" b="1">
                <a:solidFill>
                  <a:schemeClr val="tx1"/>
                </a:solidFill>
                <a:latin typeface="Arial" panose="020B0604020202020204" pitchFamily="34" charset="0"/>
              </a:defRPr>
            </a:lvl9pPr>
          </a:lstStyle>
          <a:p>
            <a:pPr algn="ctr">
              <a:spcBef>
                <a:spcPct val="50000"/>
              </a:spcBef>
            </a:pP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BÁO CÁO</a:t>
            </a:r>
            <a:endParaRPr lang="vi-VN" sz="3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ctr">
              <a:spcBef>
                <a:spcPct val="50000"/>
              </a:spcBef>
            </a:pP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BIỆN PHÁP GÓP PHẦN NÂNG CAO</a:t>
            </a:r>
            <a:r>
              <a:rPr lang="vi-VN" sz="32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CHẤT </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LƯỢNG </a:t>
            </a:r>
            <a:endParaRPr lang="vi-VN"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ct val="50000"/>
              </a:spcBef>
            </a:pP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CÔNG TÁC CHỦ NHIỆM LỚP </a:t>
            </a:r>
          </a:p>
        </p:txBody>
      </p:sp>
      <p:sp>
        <p:nvSpPr>
          <p:cNvPr id="9" name="TextBox 31">
            <a:extLst>
              <a:ext uri="{FF2B5EF4-FFF2-40B4-BE49-F238E27FC236}">
                <a16:creationId xmlns:a16="http://schemas.microsoft.com/office/drawing/2014/main" id="{C3902A0D-6D66-4EDD-AABD-19607503C3D7}"/>
              </a:ext>
            </a:extLst>
          </p:cNvPr>
          <p:cNvSpPr txBox="1">
            <a:spLocks noChangeArrowheads="1"/>
          </p:cNvSpPr>
          <p:nvPr/>
        </p:nvSpPr>
        <p:spPr bwMode="auto">
          <a:xfrm>
            <a:off x="3429704" y="4359113"/>
            <a:ext cx="5791200" cy="1230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725" tIns="60862" rIns="121725" bIns="60862">
            <a:spAutoFit/>
          </a:bodyPr>
          <a:lstStyle>
            <a:lvl1pPr>
              <a:defRPr sz="3000" b="1">
                <a:solidFill>
                  <a:schemeClr val="tx1"/>
                </a:solidFill>
                <a:latin typeface="Arial" panose="020B0604020202020204" pitchFamily="34" charset="0"/>
              </a:defRPr>
            </a:lvl1pPr>
            <a:lvl2pPr marL="742950" indent="-285750">
              <a:defRPr sz="3000" b="1">
                <a:solidFill>
                  <a:schemeClr val="tx1"/>
                </a:solidFill>
                <a:latin typeface="Arial" panose="020B0604020202020204" pitchFamily="34" charset="0"/>
              </a:defRPr>
            </a:lvl2pPr>
            <a:lvl3pPr marL="1143000" indent="-228600">
              <a:defRPr sz="3000" b="1">
                <a:solidFill>
                  <a:schemeClr val="tx1"/>
                </a:solidFill>
                <a:latin typeface="Arial" panose="020B0604020202020204" pitchFamily="34" charset="0"/>
              </a:defRPr>
            </a:lvl3pPr>
            <a:lvl4pPr marL="1600200" indent="-228600">
              <a:defRPr sz="3000" b="1">
                <a:solidFill>
                  <a:schemeClr val="tx1"/>
                </a:solidFill>
                <a:latin typeface="Arial" panose="020B0604020202020204" pitchFamily="34" charset="0"/>
              </a:defRPr>
            </a:lvl4pPr>
            <a:lvl5pPr marL="2057400" indent="-228600">
              <a:defRPr sz="3000" b="1">
                <a:solidFill>
                  <a:schemeClr val="tx1"/>
                </a:solidFill>
                <a:latin typeface="Arial" panose="020B0604020202020204" pitchFamily="34" charset="0"/>
              </a:defRPr>
            </a:lvl5pPr>
            <a:lvl6pPr marL="2514600" indent="-228600" eaLnBrk="0" fontAlgn="base" hangingPunct="0">
              <a:spcBef>
                <a:spcPct val="0"/>
              </a:spcBef>
              <a:spcAft>
                <a:spcPct val="0"/>
              </a:spcAft>
              <a:defRPr sz="3000" b="1">
                <a:solidFill>
                  <a:schemeClr val="tx1"/>
                </a:solidFill>
                <a:latin typeface="Arial" panose="020B0604020202020204" pitchFamily="34" charset="0"/>
              </a:defRPr>
            </a:lvl6pPr>
            <a:lvl7pPr marL="2971800" indent="-228600" eaLnBrk="0" fontAlgn="base" hangingPunct="0">
              <a:spcBef>
                <a:spcPct val="0"/>
              </a:spcBef>
              <a:spcAft>
                <a:spcPct val="0"/>
              </a:spcAft>
              <a:defRPr sz="3000" b="1">
                <a:solidFill>
                  <a:schemeClr val="tx1"/>
                </a:solidFill>
                <a:latin typeface="Arial" panose="020B0604020202020204" pitchFamily="34" charset="0"/>
              </a:defRPr>
            </a:lvl7pPr>
            <a:lvl8pPr marL="3429000" indent="-228600" eaLnBrk="0" fontAlgn="base" hangingPunct="0">
              <a:spcBef>
                <a:spcPct val="0"/>
              </a:spcBef>
              <a:spcAft>
                <a:spcPct val="0"/>
              </a:spcAft>
              <a:defRPr sz="3000" b="1">
                <a:solidFill>
                  <a:schemeClr val="tx1"/>
                </a:solidFill>
                <a:latin typeface="Arial" panose="020B0604020202020204" pitchFamily="34" charset="0"/>
              </a:defRPr>
            </a:lvl8pPr>
            <a:lvl9pPr marL="3886200" indent="-228600" eaLnBrk="0" fontAlgn="base" hangingPunct="0">
              <a:spcBef>
                <a:spcPct val="0"/>
              </a:spcBef>
              <a:spcAft>
                <a:spcPct val="0"/>
              </a:spcAft>
              <a:defRPr sz="3000" b="1">
                <a:solidFill>
                  <a:schemeClr val="tx1"/>
                </a:solidFill>
                <a:latin typeface="Arial" panose="020B0604020202020204" pitchFamily="34" charset="0"/>
              </a:defRPr>
            </a:lvl9pPr>
          </a:lstStyle>
          <a:p>
            <a:pPr eaLnBrk="1" hangingPunct="1"/>
            <a:r>
              <a:rPr lang="en-US" altLang="en-US" sz="2400" dirty="0" err="1">
                <a:latin typeface="Times New Roman" panose="02020603050405020304" pitchFamily="18" charset="0"/>
                <a:cs typeface="Times New Roman" panose="02020603050405020304" pitchFamily="18" charset="0"/>
              </a:rPr>
              <a:t>Họ</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giáo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viên</a:t>
            </a:r>
            <a:r>
              <a:rPr lang="en-US" altLang="en-US" sz="2400" dirty="0">
                <a:latin typeface="Times New Roman" panose="02020603050405020304" pitchFamily="18" charset="0"/>
                <a:cs typeface="Times New Roman" panose="02020603050405020304" pitchFamily="18" charset="0"/>
              </a:rPr>
              <a:t>: NGÔ THỊ LÀ</a:t>
            </a:r>
          </a:p>
          <a:p>
            <a:pPr eaLnBrk="1" hangingPunct="1"/>
            <a:r>
              <a:rPr lang="en-US" altLang="en-US" sz="2400" dirty="0" err="1">
                <a:latin typeface="Times New Roman" panose="02020603050405020304" pitchFamily="18" charset="0"/>
                <a:cs typeface="Times New Roman" panose="02020603050405020304" pitchFamily="18" charset="0"/>
              </a:rPr>
              <a:t>Chủ</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nhiệm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lớp</a:t>
            </a:r>
            <a:r>
              <a:rPr lang="en-US" altLang="en-US" sz="2400" dirty="0">
                <a:latin typeface="Times New Roman" panose="02020603050405020304" pitchFamily="18" charset="0"/>
                <a:cs typeface="Times New Roman" panose="02020603050405020304" pitchFamily="18" charset="0"/>
              </a:rPr>
              <a:t> 5a1. </a:t>
            </a:r>
            <a:r>
              <a:rPr lang="en-US" altLang="en-US" sz="2400" dirty="0" err="1">
                <a:latin typeface="Times New Roman" panose="02020603050405020304" pitchFamily="18" charset="0"/>
                <a:cs typeface="Times New Roman" panose="02020603050405020304" pitchFamily="18" charset="0"/>
              </a:rPr>
              <a:t>Trường</a:t>
            </a:r>
            <a:r>
              <a:rPr lang="en-US" altLang="en-US" sz="2400" dirty="0">
                <a:latin typeface="Times New Roman" panose="02020603050405020304" pitchFamily="18" charset="0"/>
                <a:cs typeface="Times New Roman" panose="02020603050405020304" pitchFamily="18" charset="0"/>
              </a:rPr>
              <a:t> TH Y </a:t>
            </a:r>
            <a:r>
              <a:rPr lang="en-US" altLang="en-US" sz="2400" dirty="0" err="1">
                <a:latin typeface="Times New Roman" panose="02020603050405020304" pitchFamily="18" charset="0"/>
                <a:cs typeface="Times New Roman" panose="02020603050405020304" pitchFamily="18" charset="0"/>
              </a:rPr>
              <a:t>Ngông</a:t>
            </a:r>
            <a:endParaRPr lang="en-US" altLang="en-US" sz="2400" dirty="0">
              <a:latin typeface="Times New Roman" panose="02020603050405020304" pitchFamily="18" charset="0"/>
              <a:cs typeface="Times New Roman" panose="02020603050405020304" pitchFamily="18" charset="0"/>
            </a:endParaRPr>
          </a:p>
          <a:p>
            <a:pPr eaLnBrk="1" hangingPunct="1"/>
            <a:r>
              <a:rPr lang="vi-VN" altLang="en-US" sz="2400" dirty="0">
                <a:latin typeface="Times New Roman" panose="02020603050405020304" pitchFamily="18" charset="0"/>
                <a:cs typeface="Times New Roman" panose="02020603050405020304" pitchFamily="18" charset="0"/>
              </a:rPr>
              <a:t>Tháng/Năm: Tháng </a:t>
            </a:r>
            <a:r>
              <a:rPr lang="en-US" altLang="en-US" sz="2400" dirty="0">
                <a:latin typeface="Times New Roman" panose="02020603050405020304" pitchFamily="18" charset="0"/>
                <a:cs typeface="Times New Roman" panose="02020603050405020304" pitchFamily="18" charset="0"/>
              </a:rPr>
              <a:t>3</a:t>
            </a:r>
            <a:r>
              <a:rPr lang="vi-VN" altLang="en-US" sz="2400" dirty="0">
                <a:latin typeface="Times New Roman" panose="02020603050405020304" pitchFamily="18" charset="0"/>
                <a:cs typeface="Times New Roman" panose="02020603050405020304" pitchFamily="18" charset="0"/>
              </a:rPr>
              <a:t> năm 202</a:t>
            </a:r>
            <a:r>
              <a:rPr lang="en-US" altLang="en-US" sz="2400"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2809705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46919" y="76200"/>
            <a:ext cx="7620000" cy="523220"/>
          </a:xfrm>
          <a:prstGeom prst="rect">
            <a:avLst/>
          </a:prstGeom>
        </p:spPr>
        <p:txBody>
          <a:bodyPr wrap="square">
            <a:spAutoFit/>
          </a:bodyPr>
          <a:lstStyle/>
          <a:p>
            <a:pPr algn="ctr"/>
            <a:r>
              <a:rPr lang="en-US" sz="2800" b="1" dirty="0">
                <a:solidFill>
                  <a:srgbClr val="0033CC"/>
                </a:solidFill>
                <a:latin typeface="Times New Roman" panose="02020603050405020304" pitchFamily="18" charset="0"/>
                <a:cs typeface="Times New Roman" panose="02020603050405020304" pitchFamily="18" charset="0"/>
              </a:rPr>
              <a:t>2.2 </a:t>
            </a:r>
            <a:r>
              <a:rPr lang="vi-VN" sz="2800" b="1" dirty="0">
                <a:solidFill>
                  <a:srgbClr val="0033CC"/>
                </a:solidFill>
                <a:latin typeface="Times New Roman" panose="02020603050405020304" pitchFamily="18" charset="0"/>
                <a:cs typeface="Times New Roman" panose="02020603050405020304" pitchFamily="18" charset="0"/>
              </a:rPr>
              <a:t>Thực trạng </a:t>
            </a:r>
            <a:r>
              <a:rPr lang="en-US" sz="2800" b="1" dirty="0" err="1">
                <a:solidFill>
                  <a:srgbClr val="0033CC"/>
                </a:solidFill>
                <a:latin typeface="Times New Roman" panose="02020603050405020304" pitchFamily="18" charset="0"/>
                <a:cs typeface="Times New Roman" panose="02020603050405020304" pitchFamily="18" charset="0"/>
              </a:rPr>
              <a:t>của</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vấn</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đề</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nghiên</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cứu</a:t>
            </a:r>
            <a:endParaRPr lang="en-US" sz="2800" b="1" dirty="0">
              <a:solidFill>
                <a:srgbClr val="0033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76FF8B9-35C3-4B60-85BE-02E3569982B8}"/>
              </a:ext>
            </a:extLst>
          </p:cNvPr>
          <p:cNvSpPr txBox="1"/>
          <p:nvPr/>
        </p:nvSpPr>
        <p:spPr>
          <a:xfrm>
            <a:off x="718161" y="965353"/>
            <a:ext cx="9489295"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vi-VN" altLang="vi-VN" sz="2800" dirty="0">
                <a:latin typeface="Times New Roman" panose="02020603050405020304" pitchFamily="18" charset="0"/>
                <a:cs typeface="Times New Roman" panose="02020603050405020304" pitchFamily="18" charset="0"/>
              </a:rPr>
              <a:t>Nguồn học sinh làm nhóm trưởng không dồi dào, </a:t>
            </a:r>
            <a:r>
              <a:rPr lang="en-US" altLang="vi-VN" sz="2800" dirty="0" err="1">
                <a:latin typeface="Times New Roman" panose="02020603050405020304" pitchFamily="18" charset="0"/>
                <a:cs typeface="Times New Roman" panose="02020603050405020304" pitchFamily="18" charset="0"/>
              </a:rPr>
              <a:t>trong</a:t>
            </a:r>
            <a:r>
              <a:rPr lang="en-US" altLang="vi-VN" sz="2800" dirty="0">
                <a:latin typeface="Times New Roman" panose="02020603050405020304" pitchFamily="18" charset="0"/>
                <a:cs typeface="Times New Roman" panose="02020603050405020304" pitchFamily="18" charset="0"/>
              </a:rPr>
              <a:t> </a:t>
            </a:r>
            <a:r>
              <a:rPr lang="vi-VN" altLang="vi-VN" sz="2800" dirty="0">
                <a:latin typeface="Times New Roman" panose="02020603050405020304" pitchFamily="18" charset="0"/>
                <a:cs typeface="Times New Roman" panose="02020603050405020304" pitchFamily="18" charset="0"/>
              </a:rPr>
              <a:t>lớp chỉ có vài em có năng lực tổ chức, điều khiển</a:t>
            </a:r>
            <a:endParaRPr lang="vi-VN" sz="2800" dirty="0">
              <a:latin typeface="Times New Roman" panose="02020603050405020304" pitchFamily="18" charset="0"/>
              <a:cs typeface="Times New Roman" panose="02020603050405020304" pitchFamily="18" charset="0"/>
            </a:endParaRPr>
          </a:p>
          <a:p>
            <a:endParaRPr lang="vi-VN"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4F18A6A-F23E-4A2A-88B6-BFEF04170D1C}"/>
              </a:ext>
            </a:extLst>
          </p:cNvPr>
          <p:cNvSpPr txBox="1"/>
          <p:nvPr/>
        </p:nvSpPr>
        <p:spPr>
          <a:xfrm>
            <a:off x="718160" y="2716281"/>
            <a:ext cx="9489295"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vi-VN" altLang="vi-VN" sz="2800" dirty="0">
                <a:latin typeface="Times New Roman" panose="02020603050405020304" pitchFamily="18" charset="0"/>
                <a:cs typeface="Times New Roman" panose="02020603050405020304" pitchFamily="18" charset="0"/>
              </a:rPr>
              <a:t> Đội ngũ nhóm trưởng làm việc chưa năng động</a:t>
            </a:r>
            <a:r>
              <a:rPr lang="en-US" altLang="vi-VN" sz="2800" dirty="0">
                <a:latin typeface="Times New Roman" panose="02020603050405020304" pitchFamily="18" charset="0"/>
                <a:cs typeface="Times New Roman" panose="02020603050405020304" pitchFamily="18" charset="0"/>
              </a:rPr>
              <a:t>. </a:t>
            </a:r>
            <a:r>
              <a:rPr lang="vi-VN" altLang="vi-VN" sz="2800" dirty="0">
                <a:latin typeface="Times New Roman" panose="02020603050405020304" pitchFamily="18" charset="0"/>
                <a:cs typeface="Times New Roman" panose="02020603050405020304" pitchFamily="18" charset="0"/>
              </a:rPr>
              <a:t>Phụ thuộc nhiều vào sự chỉ đạo của giáo viên</a:t>
            </a:r>
            <a:endParaRPr lang="vi-VN" sz="2800" dirty="0">
              <a:latin typeface="Times New Roman" panose="02020603050405020304" pitchFamily="18" charset="0"/>
              <a:cs typeface="Times New Roman" panose="02020603050405020304" pitchFamily="18" charset="0"/>
            </a:endParaRPr>
          </a:p>
          <a:p>
            <a:endParaRPr lang="vi-VN"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FBF2EFC-8AE0-4EDD-B5D1-260BD8A23D1A}"/>
              </a:ext>
            </a:extLst>
          </p:cNvPr>
          <p:cNvSpPr txBox="1"/>
          <p:nvPr/>
        </p:nvSpPr>
        <p:spPr>
          <a:xfrm>
            <a:off x="705033" y="4511843"/>
            <a:ext cx="9489295"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vi-VN" altLang="vi-VN" sz="2800" dirty="0">
                <a:latin typeface="Times New Roman" panose="02020603050405020304" pitchFamily="18" charset="0"/>
                <a:cs typeface="Times New Roman" panose="02020603050405020304" pitchFamily="18" charset="0"/>
              </a:rPr>
              <a:t>Giáo viên chủ nhiệm chưa chú trọng vào công tác thi đua giữa các nhóm trưởng</a:t>
            </a:r>
            <a:endParaRPr lang="vi-VN" sz="2800" dirty="0">
              <a:latin typeface="Times New Roman" panose="02020603050405020304" pitchFamily="18" charset="0"/>
              <a:cs typeface="Times New Roman" panose="02020603050405020304" pitchFamily="18" charset="0"/>
            </a:endParaRPr>
          </a:p>
          <a:p>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877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26">
            <a:extLst>
              <a:ext uri="{FF2B5EF4-FFF2-40B4-BE49-F238E27FC236}">
                <a16:creationId xmlns:a16="http://schemas.microsoft.com/office/drawing/2014/main" id="{66EDC3E6-6B12-417A-8ADC-7410F63721E8}"/>
              </a:ext>
            </a:extLst>
          </p:cNvPr>
          <p:cNvGrpSpPr>
            <a:grpSpLocks/>
          </p:cNvGrpSpPr>
          <p:nvPr/>
        </p:nvGrpSpPr>
        <p:grpSpPr bwMode="auto">
          <a:xfrm>
            <a:off x="1889919" y="109148"/>
            <a:ext cx="7452349" cy="740562"/>
            <a:chOff x="1803761" y="1304449"/>
            <a:chExt cx="5402581" cy="1543674"/>
          </a:xfrm>
        </p:grpSpPr>
        <p:grpSp>
          <p:nvGrpSpPr>
            <p:cNvPr id="13" name="Group 27">
              <a:extLst>
                <a:ext uri="{FF2B5EF4-FFF2-40B4-BE49-F238E27FC236}">
                  <a16:creationId xmlns:a16="http://schemas.microsoft.com/office/drawing/2014/main" id="{4E3D13E6-2E27-42B0-81AF-34C13BE2CFFA}"/>
                </a:ext>
              </a:extLst>
            </p:cNvPr>
            <p:cNvGrpSpPr>
              <a:grpSpLocks/>
            </p:cNvGrpSpPr>
            <p:nvPr/>
          </p:nvGrpSpPr>
          <p:grpSpPr bwMode="auto">
            <a:xfrm>
              <a:off x="1803761" y="1455924"/>
              <a:ext cx="5402581" cy="1392199"/>
              <a:chOff x="1803761" y="1455924"/>
              <a:chExt cx="5402581" cy="1392199"/>
            </a:xfrm>
          </p:grpSpPr>
          <p:pic>
            <p:nvPicPr>
              <p:cNvPr id="17" name="Picture 345" descr="shadow_1_m">
                <a:extLst>
                  <a:ext uri="{FF2B5EF4-FFF2-40B4-BE49-F238E27FC236}">
                    <a16:creationId xmlns:a16="http://schemas.microsoft.com/office/drawing/2014/main" id="{CE2CCBA2-D71F-4A80-A580-5F67F06BDF26}"/>
                  </a:ext>
                </a:extLst>
              </p:cNvPr>
              <p:cNvPicPr>
                <a:picLocks noChangeAspect="1" noChangeArrowheads="1"/>
              </p:cNvPicPr>
              <p:nvPr/>
            </p:nvPicPr>
            <p:blipFill>
              <a:blip r:embed="rId2"/>
              <a:srcRect t="1518" b="2"/>
              <a:stretch>
                <a:fillRect/>
              </a:stretch>
            </p:blipFill>
            <p:spPr bwMode="gray">
              <a:xfrm>
                <a:off x="1803761" y="2535709"/>
                <a:ext cx="5402581" cy="312414"/>
              </a:xfrm>
              <a:prstGeom prst="rect">
                <a:avLst/>
              </a:prstGeom>
              <a:noFill/>
              <a:ln w="9525">
                <a:noFill/>
                <a:miter lim="800000"/>
                <a:headEnd/>
                <a:tailEnd/>
              </a:ln>
            </p:spPr>
          </p:pic>
          <p:sp>
            <p:nvSpPr>
              <p:cNvPr id="18" name="Rectangle 17">
                <a:extLst>
                  <a:ext uri="{FF2B5EF4-FFF2-40B4-BE49-F238E27FC236}">
                    <a16:creationId xmlns:a16="http://schemas.microsoft.com/office/drawing/2014/main" id="{5E9655F6-B994-4ADD-808E-01504BB14B97}"/>
                  </a:ext>
                </a:extLst>
              </p:cNvPr>
              <p:cNvSpPr/>
              <p:nvPr/>
            </p:nvSpPr>
            <p:spPr>
              <a:xfrm>
                <a:off x="1803761" y="1455924"/>
                <a:ext cx="5402581" cy="1248986"/>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394" b="1" dirty="0">
                    <a:solidFill>
                      <a:prstClr val="white"/>
                    </a:solidFill>
                    <a:latin typeface="Arial" pitchFamily="34" charset="0"/>
                    <a:cs typeface="Arial" pitchFamily="34" charset="0"/>
                  </a:rPr>
                  <a:t>             </a:t>
                </a:r>
                <a:endParaRPr lang="vi-VN" sz="2394" b="1" dirty="0">
                  <a:solidFill>
                    <a:prstClr val="white"/>
                  </a:solidFill>
                  <a:latin typeface="Arial" pitchFamily="34" charset="0"/>
                  <a:cs typeface="Arial" pitchFamily="34" charset="0"/>
                </a:endParaRPr>
              </a:p>
              <a:p>
                <a:pPr>
                  <a:defRPr/>
                </a:pPr>
                <a:r>
                  <a:rPr lang="vi-VN" sz="3200" b="1" dirty="0">
                    <a:solidFill>
                      <a:schemeClr val="tx1"/>
                    </a:solidFill>
                    <a:latin typeface="Times New Roman" pitchFamily="18" charset="0"/>
                    <a:cs typeface="Times New Roman" pitchFamily="18" charset="0"/>
                  </a:rPr>
                  <a:t>2.2.</a:t>
                </a:r>
                <a:r>
                  <a:rPr lang="en-US" sz="3200" b="1" dirty="0" err="1">
                    <a:solidFill>
                      <a:schemeClr val="tx1"/>
                    </a:solidFill>
                    <a:latin typeface="Times New Roman" pitchFamily="18" charset="0"/>
                    <a:cs typeface="Times New Roman" pitchFamily="18" charset="0"/>
                  </a:rPr>
                  <a:t>Thực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trạng</a:t>
                </a:r>
                <a:r>
                  <a:rPr lang="vi-VN" sz="3200" b="1" dirty="0">
                    <a:solidFill>
                      <a:schemeClr val="tx1"/>
                    </a:solidFill>
                    <a:latin typeface="Times New Roman" pitchFamily="18" charset="0"/>
                    <a:cs typeface="Times New Roman" pitchFamily="18" charset="0"/>
                  </a:rPr>
                  <a:t> của vấn đề nghiên cứu.</a:t>
                </a:r>
                <a:endParaRPr lang="en-US" sz="3200" b="1" dirty="0">
                  <a:solidFill>
                    <a:schemeClr val="tx1"/>
                  </a:solidFill>
                  <a:latin typeface="Times New Roman" pitchFamily="18" charset="0"/>
                  <a:cs typeface="Times New Roman" pitchFamily="18" charset="0"/>
                </a:endParaRPr>
              </a:p>
              <a:p>
                <a:pPr>
                  <a:defRPr/>
                </a:pPr>
                <a:endParaRPr lang="en-US" sz="3192" b="1" dirty="0">
                  <a:solidFill>
                    <a:prstClr val="white"/>
                  </a:solidFill>
                  <a:latin typeface="Arial" pitchFamily="34" charset="0"/>
                  <a:cs typeface="Arial" pitchFamily="34" charset="0"/>
                </a:endParaRPr>
              </a:p>
            </p:txBody>
          </p:sp>
        </p:grpSp>
        <p:grpSp>
          <p:nvGrpSpPr>
            <p:cNvPr id="14" name="Group 28">
              <a:extLst>
                <a:ext uri="{FF2B5EF4-FFF2-40B4-BE49-F238E27FC236}">
                  <a16:creationId xmlns:a16="http://schemas.microsoft.com/office/drawing/2014/main" id="{27A6478D-D0E7-485F-BFF8-D81D1D19C74B}"/>
                </a:ext>
              </a:extLst>
            </p:cNvPr>
            <p:cNvGrpSpPr>
              <a:grpSpLocks/>
            </p:cNvGrpSpPr>
            <p:nvPr/>
          </p:nvGrpSpPr>
          <p:grpSpPr bwMode="auto">
            <a:xfrm>
              <a:off x="2114228" y="1304449"/>
              <a:ext cx="1006843" cy="1320592"/>
              <a:chOff x="2114228" y="1304449"/>
              <a:chExt cx="1006843" cy="1320592"/>
            </a:xfrm>
          </p:grpSpPr>
          <p:sp>
            <p:nvSpPr>
              <p:cNvPr id="15" name="Right Triangle 14">
                <a:extLst>
                  <a:ext uri="{FF2B5EF4-FFF2-40B4-BE49-F238E27FC236}">
                    <a16:creationId xmlns:a16="http://schemas.microsoft.com/office/drawing/2014/main" id="{76D85A14-E9B1-4972-99DE-40D430759263}"/>
                  </a:ext>
                </a:extLst>
              </p:cNvPr>
              <p:cNvSpPr/>
              <p:nvPr/>
            </p:nvSpPr>
            <p:spPr>
              <a:xfrm flipH="1">
                <a:off x="2114228" y="2473565"/>
                <a:ext cx="172264" cy="15147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5">
                  <a:solidFill>
                    <a:prstClr val="white"/>
                  </a:solidFill>
                  <a:latin typeface="Calibri"/>
                </a:endParaRPr>
              </a:p>
            </p:txBody>
          </p:sp>
          <p:sp>
            <p:nvSpPr>
              <p:cNvPr id="16" name="Right Triangle 15">
                <a:extLst>
                  <a:ext uri="{FF2B5EF4-FFF2-40B4-BE49-F238E27FC236}">
                    <a16:creationId xmlns:a16="http://schemas.microsoft.com/office/drawing/2014/main" id="{9FB5AD3C-1E1C-478A-82C8-F5DB629DB9B4}"/>
                  </a:ext>
                </a:extLst>
              </p:cNvPr>
              <p:cNvSpPr/>
              <p:nvPr/>
            </p:nvSpPr>
            <p:spPr>
              <a:xfrm flipH="1">
                <a:off x="2948808" y="1304449"/>
                <a:ext cx="172263" cy="15147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5">
                  <a:solidFill>
                    <a:prstClr val="white"/>
                  </a:solidFill>
                  <a:latin typeface="Calibri"/>
                </a:endParaRPr>
              </a:p>
            </p:txBody>
          </p:sp>
        </p:grpSp>
      </p:grpSp>
      <p:sp>
        <p:nvSpPr>
          <p:cNvPr id="23" name="TextBox 22">
            <a:extLst>
              <a:ext uri="{FF2B5EF4-FFF2-40B4-BE49-F238E27FC236}">
                <a16:creationId xmlns:a16="http://schemas.microsoft.com/office/drawing/2014/main" id="{28B7781B-131F-4924-858B-0481819DB606}"/>
              </a:ext>
            </a:extLst>
          </p:cNvPr>
          <p:cNvSpPr txBox="1"/>
          <p:nvPr/>
        </p:nvSpPr>
        <p:spPr>
          <a:xfrm>
            <a:off x="545090" y="1161552"/>
            <a:ext cx="11327029" cy="484267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marR="22169" indent="354711" algn="just">
              <a:lnSpc>
                <a:spcPct val="150000"/>
              </a:lnSpc>
              <a:spcBef>
                <a:spcPts val="299"/>
              </a:spcBef>
              <a:spcAft>
                <a:spcPts val="299"/>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R="22169" indent="354711" algn="just">
              <a:lnSpc>
                <a:spcPct val="150000"/>
              </a:lnSpc>
              <a:spcBef>
                <a:spcPts val="299"/>
              </a:spcBef>
              <a:spcAft>
                <a:spcPts val="299"/>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R="22169" indent="354711" algn="just">
              <a:lnSpc>
                <a:spcPct val="150000"/>
              </a:lnSpc>
              <a:spcBef>
                <a:spcPts val="299"/>
              </a:spcBef>
              <a:spcAft>
                <a:spcPts val="299"/>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R="22169" indent="354711" algn="just">
              <a:lnSpc>
                <a:spcPct val="150000"/>
              </a:lnSpc>
              <a:spcBef>
                <a:spcPts val="299"/>
              </a:spcBef>
              <a:spcAft>
                <a:spcPts val="299"/>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R="22169" indent="354711" algn="just">
              <a:lnSpc>
                <a:spcPct val="150000"/>
              </a:lnSpc>
              <a:spcBef>
                <a:spcPts val="299"/>
              </a:spcBef>
              <a:spcAft>
                <a:spcPts val="299"/>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R="22169" indent="354711" algn="just">
              <a:lnSpc>
                <a:spcPct val="150000"/>
              </a:lnSpc>
              <a:spcBef>
                <a:spcPts val="299"/>
              </a:spcBef>
              <a:spcAft>
                <a:spcPts val="299"/>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Với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như trên thì số học sinh có thể làm n</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hóm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trưởng</a:t>
            </a:r>
            <a:r>
              <a:rPr lang="vi-VN" sz="2400" dirty="0">
                <a:latin typeface="Times New Roman" panose="02020603050405020304" pitchFamily="18" charset="0"/>
                <a:ea typeface="Calibri" panose="020F0502020204030204" pitchFamily="34" charset="0"/>
                <a:cs typeface="Times New Roman" panose="02020603050405020304" pitchFamily="18" charset="0"/>
              </a:rPr>
              <a:t> là quá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ít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vi-VN"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G</a:t>
            </a:r>
            <a:r>
              <a:rPr lang="vi-VN" sz="2400" dirty="0">
                <a:latin typeface="Times New Roman" panose="02020603050405020304" pitchFamily="18" charset="0"/>
                <a:ea typeface="Calibri" panose="020F0502020204030204" pitchFamily="34" charset="0"/>
                <a:cs typeface="Times New Roman" panose="02020603050405020304" pitchFamily="18" charset="0"/>
              </a:rPr>
              <a:t>iáo viên sẽ gặp khó khăn trong công tác chủ nhiệm, nâng cao chất lượng học tập cũng như thực hiện các phong trào thi đua.</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54AAED9-C924-4CBB-922B-431E31847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94" y="879522"/>
            <a:ext cx="5407125" cy="3540078"/>
          </a:xfrm>
          <a:prstGeom prst="rect">
            <a:avLst/>
          </a:prstGeom>
        </p:spPr>
      </p:pic>
      <p:pic>
        <p:nvPicPr>
          <p:cNvPr id="9" name="Picture 8">
            <a:extLst>
              <a:ext uri="{FF2B5EF4-FFF2-40B4-BE49-F238E27FC236}">
                <a16:creationId xmlns:a16="http://schemas.microsoft.com/office/drawing/2014/main" id="{BA6282A3-5486-4AF2-ACB9-83E3311728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3319" y="879522"/>
            <a:ext cx="5257800" cy="3540077"/>
          </a:xfrm>
          <a:prstGeom prst="rect">
            <a:avLst/>
          </a:prstGeom>
        </p:spPr>
      </p:pic>
    </p:spTree>
    <p:extLst>
      <p:ext uri="{BB962C8B-B14F-4D97-AF65-F5344CB8AC3E}">
        <p14:creationId xmlns:p14="http://schemas.microsoft.com/office/powerpoint/2010/main" val="1177628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65919" y="76200"/>
            <a:ext cx="5235424" cy="523220"/>
          </a:xfrm>
          <a:prstGeom prst="rect">
            <a:avLst/>
          </a:prstGeom>
        </p:spPr>
        <p:txBody>
          <a:bodyPr wrap="square">
            <a:spAutoFit/>
          </a:bodyPr>
          <a:lstStyle/>
          <a:p>
            <a:pPr algn="ctr"/>
            <a:r>
              <a:rPr lang="en-US" sz="2800" b="1" dirty="0">
                <a:solidFill>
                  <a:srgbClr val="0033CC"/>
                </a:solidFill>
                <a:latin typeface="Times New Roman" panose="02020603050405020304" pitchFamily="18" charset="0"/>
                <a:cs typeface="Times New Roman" panose="02020603050405020304" pitchFamily="18" charset="0"/>
              </a:rPr>
              <a:t>2</a:t>
            </a:r>
            <a:r>
              <a:rPr lang="vi-VN" sz="2800" b="1" dirty="0">
                <a:solidFill>
                  <a:srgbClr val="0033CC"/>
                </a:solidFill>
                <a:latin typeface="Times New Roman" panose="02020603050405020304" pitchFamily="18" charset="0"/>
                <a:cs typeface="Times New Roman" panose="02020603050405020304" pitchFamily="18" charset="0"/>
              </a:rPr>
              <a:t>.3 V</a:t>
            </a:r>
            <a:r>
              <a:rPr lang="en-US" sz="2800" b="1" dirty="0">
                <a:solidFill>
                  <a:srgbClr val="0033CC"/>
                </a:solidFill>
                <a:latin typeface="Times New Roman" panose="02020603050405020304" pitchFamily="18" charset="0"/>
                <a:cs typeface="Times New Roman" panose="02020603050405020304" pitchFamily="18" charset="0"/>
              </a:rPr>
              <a:t>ai </a:t>
            </a:r>
            <a:r>
              <a:rPr lang="en-US" sz="2800" b="1" dirty="0" err="1">
                <a:solidFill>
                  <a:srgbClr val="0033CC"/>
                </a:solidFill>
                <a:latin typeface="Times New Roman" panose="02020603050405020304" pitchFamily="18" charset="0"/>
                <a:cs typeface="Times New Roman" panose="02020603050405020304" pitchFamily="18" charset="0"/>
              </a:rPr>
              <a:t>trò</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của</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biện</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pháp</a:t>
            </a:r>
            <a:endParaRPr lang="en-US" sz="2800" b="1" dirty="0">
              <a:solidFill>
                <a:srgbClr val="0033CC"/>
              </a:solidFill>
              <a:latin typeface="Times New Roman" panose="02020603050405020304" pitchFamily="18"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2C2A0053-19A3-4486-8F79-49376A12C4DD}"/>
              </a:ext>
            </a:extLst>
          </p:cNvPr>
          <p:cNvGraphicFramePr/>
          <p:nvPr>
            <p:extLst>
              <p:ext uri="{D42A27DB-BD31-4B8C-83A1-F6EECF244321}">
                <p14:modId xmlns:p14="http://schemas.microsoft.com/office/powerpoint/2010/main" val="3574258089"/>
              </p:ext>
            </p:extLst>
          </p:nvPr>
        </p:nvGraphicFramePr>
        <p:xfrm>
          <a:off x="823119" y="533400"/>
          <a:ext cx="10668000" cy="6095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95326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899319" y="152400"/>
            <a:ext cx="9742289" cy="6858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Times New Roman" pitchFamily="18" charset="0"/>
                <a:cs typeface="Times New Roman" pitchFamily="18" charset="0"/>
              </a:rPr>
              <a:t>3</a:t>
            </a:r>
            <a:r>
              <a:rPr lang="en-US" sz="2800" b="1" dirty="0">
                <a:solidFill>
                  <a:schemeClr val="tx1"/>
                </a:solidFill>
                <a:latin typeface="Times New Roman" pitchFamily="18" charset="0"/>
                <a:cs typeface="Times New Roman" pitchFamily="18" charset="0"/>
              </a:rPr>
              <a:t>. NỘI DUNG VÀ CÁCH THỨC THỰC HIỆN BIỆN PHÁP</a:t>
            </a:r>
          </a:p>
        </p:txBody>
      </p:sp>
      <p:grpSp>
        <p:nvGrpSpPr>
          <p:cNvPr id="90" name="Group 89"/>
          <p:cNvGrpSpPr/>
          <p:nvPr/>
        </p:nvGrpSpPr>
        <p:grpSpPr>
          <a:xfrm>
            <a:off x="702498" y="2599393"/>
            <a:ext cx="2195887" cy="2201333"/>
            <a:chOff x="596900" y="1644650"/>
            <a:chExt cx="1854200" cy="1854200"/>
          </a:xfrm>
        </p:grpSpPr>
        <p:sp>
          <p:nvSpPr>
            <p:cNvPr id="91" name="Flowchart: Connector 90"/>
            <p:cNvSpPr/>
            <p:nvPr/>
          </p:nvSpPr>
          <p:spPr>
            <a:xfrm>
              <a:off x="698500" y="1746250"/>
              <a:ext cx="1651000" cy="1651000"/>
            </a:xfrm>
            <a:prstGeom prst="flowChartConnector">
              <a:avLst/>
            </a:prstGeom>
            <a:gradFill flip="none" rotWithShape="1">
              <a:gsLst>
                <a:gs pos="2000">
                  <a:schemeClr val="accent1"/>
                </a:gs>
                <a:gs pos="66000">
                  <a:schemeClr val="accent1">
                    <a:tint val="44500"/>
                    <a:satMod val="160000"/>
                  </a:schemeClr>
                </a:gs>
                <a:gs pos="100000">
                  <a:schemeClr val="accent1">
                    <a:tint val="23500"/>
                    <a:satMod val="160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onut 91"/>
            <p:cNvSpPr/>
            <p:nvPr/>
          </p:nvSpPr>
          <p:spPr>
            <a:xfrm>
              <a:off x="596900" y="1644650"/>
              <a:ext cx="1854200" cy="1854200"/>
            </a:xfrm>
            <a:prstGeom prst="donut">
              <a:avLst>
                <a:gd name="adj" fmla="val 7186"/>
              </a:avLst>
            </a:prstGeom>
            <a:gradFill>
              <a:gsLst>
                <a:gs pos="2000">
                  <a:schemeClr val="accent1"/>
                </a:gs>
                <a:gs pos="66000">
                  <a:schemeClr val="accent1">
                    <a:tint val="44500"/>
                    <a:satMod val="160000"/>
                  </a:schemeClr>
                </a:gs>
                <a:gs pos="100000">
                  <a:schemeClr val="accent1">
                    <a:tint val="23500"/>
                    <a:satMod val="160000"/>
                  </a:schemeClr>
                </a:gs>
              </a:gsLst>
              <a:lin ang="0" scaled="1"/>
            </a:gradFill>
            <a:ln>
              <a:noFill/>
            </a:ln>
            <a:effectLst>
              <a:outerShdw blurRad="889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3" name="Block Arc 92"/>
          <p:cNvSpPr/>
          <p:nvPr/>
        </p:nvSpPr>
        <p:spPr>
          <a:xfrm rot="5400000">
            <a:off x="-324531" y="1884249"/>
            <a:ext cx="3759200" cy="3749900"/>
          </a:xfrm>
          <a:prstGeom prst="blockArc">
            <a:avLst>
              <a:gd name="adj1" fmla="val 10800000"/>
              <a:gd name="adj2" fmla="val 21566132"/>
              <a:gd name="adj3" fmla="val 427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endParaRPr lang="en-US">
              <a:solidFill>
                <a:schemeClr val="tx1"/>
              </a:solidFill>
            </a:endParaRPr>
          </a:p>
        </p:txBody>
      </p:sp>
      <p:grpSp>
        <p:nvGrpSpPr>
          <p:cNvPr id="94" name="Group 93"/>
          <p:cNvGrpSpPr/>
          <p:nvPr/>
        </p:nvGrpSpPr>
        <p:grpSpPr>
          <a:xfrm>
            <a:off x="2509628" y="1574171"/>
            <a:ext cx="1240066" cy="940429"/>
            <a:chOff x="1886889" y="1155541"/>
            <a:chExt cx="932356" cy="705322"/>
          </a:xfrm>
        </p:grpSpPr>
        <p:sp>
          <p:nvSpPr>
            <p:cNvPr id="95" name="Oval 94"/>
            <p:cNvSpPr/>
            <p:nvPr/>
          </p:nvSpPr>
          <p:spPr>
            <a:xfrm>
              <a:off x="1886889" y="1618937"/>
              <a:ext cx="241926" cy="241926"/>
            </a:xfrm>
            <a:prstGeom prst="ellipse">
              <a:avLst/>
            </a:prstGeom>
            <a:solidFill>
              <a:srgbClr val="FCD42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2093386" y="1155541"/>
              <a:ext cx="725859" cy="498825"/>
              <a:chOff x="2096851" y="1131906"/>
              <a:chExt cx="725859" cy="498825"/>
            </a:xfrm>
          </p:grpSpPr>
          <p:cxnSp>
            <p:nvCxnSpPr>
              <p:cNvPr id="97" name="Straight Connector 96"/>
              <p:cNvCxnSpPr>
                <a:stCxn id="95" idx="7"/>
              </p:cNvCxnSpPr>
              <p:nvPr/>
            </p:nvCxnSpPr>
            <p:spPr>
              <a:xfrm flipV="1">
                <a:off x="2096851" y="1131910"/>
                <a:ext cx="201849" cy="498821"/>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2298700" y="1131906"/>
                <a:ext cx="524010" cy="4"/>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99" name="Group 98"/>
          <p:cNvGrpSpPr/>
          <p:nvPr/>
        </p:nvGrpSpPr>
        <p:grpSpPr>
          <a:xfrm>
            <a:off x="3234295" y="3037129"/>
            <a:ext cx="1828529" cy="603120"/>
            <a:chOff x="2431737" y="2277847"/>
            <a:chExt cx="1374798" cy="452340"/>
          </a:xfrm>
        </p:grpSpPr>
        <p:sp>
          <p:nvSpPr>
            <p:cNvPr id="100" name="Oval 99"/>
            <p:cNvSpPr/>
            <p:nvPr/>
          </p:nvSpPr>
          <p:spPr>
            <a:xfrm>
              <a:off x="2431737" y="2488261"/>
              <a:ext cx="241926" cy="241926"/>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p:cNvGrpSpPr/>
            <p:nvPr/>
          </p:nvGrpSpPr>
          <p:grpSpPr>
            <a:xfrm>
              <a:off x="2625534" y="2277847"/>
              <a:ext cx="1181001" cy="258543"/>
              <a:chOff x="2628999" y="1881636"/>
              <a:chExt cx="1181001" cy="258543"/>
            </a:xfrm>
          </p:grpSpPr>
          <p:cxnSp>
            <p:nvCxnSpPr>
              <p:cNvPr id="102" name="Straight Connector 101"/>
              <p:cNvCxnSpPr>
                <a:stCxn id="100" idx="7"/>
              </p:cNvCxnSpPr>
              <p:nvPr/>
            </p:nvCxnSpPr>
            <p:spPr>
              <a:xfrm flipV="1">
                <a:off x="2628999" y="1881636"/>
                <a:ext cx="193711" cy="258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831945" y="1887516"/>
                <a:ext cx="978055"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04" name="Group 103"/>
          <p:cNvGrpSpPr/>
          <p:nvPr/>
        </p:nvGrpSpPr>
        <p:grpSpPr>
          <a:xfrm>
            <a:off x="3116055" y="4266776"/>
            <a:ext cx="1968269" cy="362403"/>
            <a:chOff x="2342837" y="3200082"/>
            <a:chExt cx="1479863" cy="271802"/>
          </a:xfrm>
        </p:grpSpPr>
        <p:sp>
          <p:nvSpPr>
            <p:cNvPr id="105" name="Oval 104"/>
            <p:cNvSpPr/>
            <p:nvPr/>
          </p:nvSpPr>
          <p:spPr>
            <a:xfrm>
              <a:off x="2342837" y="3200082"/>
              <a:ext cx="241926" cy="241926"/>
            </a:xfrm>
            <a:prstGeom prst="ellipse">
              <a:avLst/>
            </a:prstGeom>
            <a:solidFill>
              <a:srgbClr val="00FF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2549334" y="3393879"/>
              <a:ext cx="1273366" cy="78005"/>
              <a:chOff x="2536634" y="3355779"/>
              <a:chExt cx="1273366" cy="78005"/>
            </a:xfrm>
          </p:grpSpPr>
          <p:cxnSp>
            <p:nvCxnSpPr>
              <p:cNvPr id="107" name="Straight Connector 106"/>
              <p:cNvCxnSpPr>
                <a:stCxn id="105" idx="5"/>
              </p:cNvCxnSpPr>
              <p:nvPr/>
            </p:nvCxnSpPr>
            <p:spPr>
              <a:xfrm>
                <a:off x="2536634" y="3355779"/>
                <a:ext cx="184420" cy="78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721054" y="3422650"/>
                <a:ext cx="1088946"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09" name="Group 108"/>
          <p:cNvGrpSpPr/>
          <p:nvPr/>
        </p:nvGrpSpPr>
        <p:grpSpPr>
          <a:xfrm>
            <a:off x="2404531" y="5096722"/>
            <a:ext cx="1362054" cy="1016417"/>
            <a:chOff x="1807871" y="3822541"/>
            <a:chExt cx="1024074" cy="762313"/>
          </a:xfrm>
        </p:grpSpPr>
        <p:sp>
          <p:nvSpPr>
            <p:cNvPr id="110" name="Oval 109"/>
            <p:cNvSpPr/>
            <p:nvPr/>
          </p:nvSpPr>
          <p:spPr>
            <a:xfrm>
              <a:off x="1807871" y="3822541"/>
              <a:ext cx="241926" cy="241926"/>
            </a:xfrm>
            <a:prstGeom prst="ellipse">
              <a:avLst/>
            </a:prstGeom>
            <a:solidFill>
              <a:srgbClr val="00CC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2014368" y="4029038"/>
              <a:ext cx="817577" cy="555816"/>
              <a:chOff x="2014368" y="3990938"/>
              <a:chExt cx="817577" cy="555816"/>
            </a:xfrm>
          </p:grpSpPr>
          <p:cxnSp>
            <p:nvCxnSpPr>
              <p:cNvPr id="112" name="Straight Connector 111"/>
              <p:cNvCxnSpPr>
                <a:stCxn id="110" idx="5"/>
              </p:cNvCxnSpPr>
              <p:nvPr/>
            </p:nvCxnSpPr>
            <p:spPr>
              <a:xfrm>
                <a:off x="2014368" y="3990938"/>
                <a:ext cx="208132" cy="555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222500" y="4546750"/>
                <a:ext cx="609445"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14" name="Rectangle 113"/>
          <p:cNvSpPr/>
          <p:nvPr/>
        </p:nvSpPr>
        <p:spPr>
          <a:xfrm>
            <a:off x="653797" y="2904293"/>
            <a:ext cx="2186048" cy="1600439"/>
          </a:xfrm>
          <a:prstGeom prst="rect">
            <a:avLst/>
          </a:prstGeom>
        </p:spPr>
        <p:txBody>
          <a:bodyPr wrap="square" lIns="121725" tIns="60862" rIns="121725" bIns="60862">
            <a:spAutoFit/>
          </a:bodyPr>
          <a:lstStyle/>
          <a:p>
            <a:pPr algn="ctr"/>
            <a:r>
              <a:rPr lang="vi-VN" sz="3200" b="1" dirty="0">
                <a:solidFill>
                  <a:srgbClr val="FF0000"/>
                </a:solidFill>
                <a:latin typeface="+mj-lt"/>
              </a:rPr>
              <a:t>Nội dung và </a:t>
            </a:r>
            <a:endParaRPr lang="en-US" sz="3200" b="1" dirty="0">
              <a:solidFill>
                <a:srgbClr val="FF0000"/>
              </a:solidFill>
              <a:latin typeface="+mj-lt"/>
            </a:endParaRPr>
          </a:p>
          <a:p>
            <a:pPr algn="ctr"/>
            <a:r>
              <a:rPr lang="vi-VN" sz="3200" b="1" dirty="0">
                <a:solidFill>
                  <a:srgbClr val="FF0000"/>
                </a:solidFill>
                <a:latin typeface="+mj-lt"/>
              </a:rPr>
              <a:t>C</a:t>
            </a:r>
            <a:r>
              <a:rPr lang="vi-VN" sz="3200" b="1">
                <a:solidFill>
                  <a:srgbClr val="FF0000"/>
                </a:solidFill>
                <a:latin typeface="+mj-lt"/>
              </a:rPr>
              <a:t>ách </a:t>
            </a:r>
            <a:r>
              <a:rPr lang="vi-VN" sz="3200" b="1" dirty="0">
                <a:solidFill>
                  <a:srgbClr val="FF0000"/>
                </a:solidFill>
                <a:latin typeface="+mj-lt"/>
              </a:rPr>
              <a:t>thức </a:t>
            </a:r>
            <a:endParaRPr lang="en-US" sz="3200" dirty="0">
              <a:latin typeface="+mj-lt"/>
            </a:endParaRPr>
          </a:p>
        </p:txBody>
      </p:sp>
      <p:grpSp>
        <p:nvGrpSpPr>
          <p:cNvPr id="115" name="Group 114"/>
          <p:cNvGrpSpPr/>
          <p:nvPr/>
        </p:nvGrpSpPr>
        <p:grpSpPr>
          <a:xfrm>
            <a:off x="3969489" y="930916"/>
            <a:ext cx="5412867" cy="1355084"/>
            <a:chOff x="2984500" y="647386"/>
            <a:chExt cx="4069720" cy="1016313"/>
          </a:xfrm>
        </p:grpSpPr>
        <p:grpSp>
          <p:nvGrpSpPr>
            <p:cNvPr id="116" name="Group 115"/>
            <p:cNvGrpSpPr/>
            <p:nvPr/>
          </p:nvGrpSpPr>
          <p:grpSpPr>
            <a:xfrm>
              <a:off x="2984500" y="647386"/>
              <a:ext cx="4069720" cy="1016313"/>
              <a:chOff x="2425700" y="190185"/>
              <a:chExt cx="4069720" cy="1016313"/>
            </a:xfrm>
            <a:gradFill>
              <a:gsLst>
                <a:gs pos="0">
                  <a:srgbClr val="FCD428"/>
                </a:gs>
                <a:gs pos="67000">
                  <a:srgbClr val="FEF2BE"/>
                </a:gs>
              </a:gsLst>
              <a:lin ang="0" scaled="1"/>
            </a:gradFill>
          </p:grpSpPr>
          <p:grpSp>
            <p:nvGrpSpPr>
              <p:cNvPr id="119" name="Group 118"/>
              <p:cNvGrpSpPr/>
              <p:nvPr/>
            </p:nvGrpSpPr>
            <p:grpSpPr>
              <a:xfrm>
                <a:off x="2810073" y="190185"/>
                <a:ext cx="3685347" cy="1016313"/>
                <a:chOff x="4245173" y="406237"/>
                <a:chExt cx="3685347" cy="1016313"/>
              </a:xfrm>
              <a:grpFill/>
            </p:grpSpPr>
            <p:sp>
              <p:nvSpPr>
                <p:cNvPr id="121" name="Rounded Rectangle 120"/>
                <p:cNvSpPr/>
                <p:nvPr/>
              </p:nvSpPr>
              <p:spPr>
                <a:xfrm rot="2700000">
                  <a:off x="7193920" y="546092"/>
                  <a:ext cx="736600" cy="736600"/>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4245173" y="406237"/>
                  <a:ext cx="3317047" cy="10163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Rounded Rectangle 119"/>
              <p:cNvSpPr/>
              <p:nvPr/>
            </p:nvSpPr>
            <p:spPr>
              <a:xfrm rot="2700000">
                <a:off x="2425700" y="330044"/>
                <a:ext cx="736600" cy="736600"/>
              </a:xfrm>
              <a:prstGeom prst="roundRect">
                <a:avLst>
                  <a:gd name="adj" fmla="val 0"/>
                </a:avLst>
              </a:prstGeom>
              <a:grpFill/>
              <a:ln>
                <a:noFill/>
              </a:ln>
              <a:effectLst>
                <a:outerShdw blurRad="1143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New Roman" pitchFamily="18" charset="0"/>
                  <a:cs typeface="Times New Roman" pitchFamily="18" charset="0"/>
                </a:endParaRPr>
              </a:p>
            </p:txBody>
          </p:sp>
        </p:grpSp>
        <p:sp>
          <p:nvSpPr>
            <p:cNvPr id="117" name="Rectangle 116"/>
            <p:cNvSpPr/>
            <p:nvPr/>
          </p:nvSpPr>
          <p:spPr>
            <a:xfrm>
              <a:off x="3911755" y="805535"/>
              <a:ext cx="2552700" cy="623248"/>
            </a:xfrm>
            <a:prstGeom prst="rect">
              <a:avLst/>
            </a:prstGeom>
          </p:spPr>
          <p:txBody>
            <a:bodyPr wrap="square">
              <a:spAutoFit/>
            </a:bodyPr>
            <a:lstStyle/>
            <a:p>
              <a:pPr lvl="0" eaLnBrk="0" hangingPunct="0"/>
              <a:r>
                <a:rPr lang="vi-VN" sz="2400" b="1" dirty="0">
                  <a:solidFill>
                    <a:srgbClr val="0033CC"/>
                  </a:solidFill>
                  <a:latin typeface="Times New Roman" pitchFamily="18" charset="0"/>
                  <a:cs typeface="Times New Roman" pitchFamily="18" charset="0"/>
                </a:rPr>
                <a:t>Tìm hiểu và lựa chọn đội ngũ NT</a:t>
              </a:r>
              <a:endParaRPr lang="en-US" sz="2400" b="1" dirty="0">
                <a:solidFill>
                  <a:srgbClr val="0033CC"/>
                </a:solidFill>
                <a:latin typeface="Times New Roman" pitchFamily="18" charset="0"/>
                <a:cs typeface="Times New Roman" pitchFamily="18" charset="0"/>
              </a:endParaRPr>
            </a:p>
          </p:txBody>
        </p:sp>
        <p:sp>
          <p:nvSpPr>
            <p:cNvPr id="118" name="TextBox 117"/>
            <p:cNvSpPr txBox="1"/>
            <p:nvPr/>
          </p:nvSpPr>
          <p:spPr>
            <a:xfrm>
              <a:off x="3168650" y="839745"/>
              <a:ext cx="317500" cy="584775"/>
            </a:xfrm>
            <a:prstGeom prst="rect">
              <a:avLst/>
            </a:prstGeom>
            <a:noFill/>
          </p:spPr>
          <p:txBody>
            <a:bodyPr wrap="square" rtlCol="0">
              <a:spAutoFit/>
            </a:bodyPr>
            <a:lstStyle/>
            <a:p>
              <a:r>
                <a:rPr lang="en-US" sz="4300" b="1" dirty="0">
                  <a:latin typeface="Times New Roman" pitchFamily="18" charset="0"/>
                  <a:cs typeface="Times New Roman" pitchFamily="18" charset="0"/>
                </a:rPr>
                <a:t>1</a:t>
              </a:r>
            </a:p>
          </p:txBody>
        </p:sp>
      </p:grpSp>
      <p:grpSp>
        <p:nvGrpSpPr>
          <p:cNvPr id="123" name="Group 122"/>
          <p:cNvGrpSpPr/>
          <p:nvPr/>
        </p:nvGrpSpPr>
        <p:grpSpPr>
          <a:xfrm>
            <a:off x="5253444" y="2395650"/>
            <a:ext cx="5424312" cy="1355084"/>
            <a:chOff x="3949855" y="1796737"/>
            <a:chExt cx="4078325" cy="1016313"/>
          </a:xfrm>
        </p:grpSpPr>
        <p:grpSp>
          <p:nvGrpSpPr>
            <p:cNvPr id="124" name="Group 123"/>
            <p:cNvGrpSpPr/>
            <p:nvPr/>
          </p:nvGrpSpPr>
          <p:grpSpPr>
            <a:xfrm>
              <a:off x="3949855" y="1796737"/>
              <a:ext cx="4078325" cy="1016313"/>
              <a:chOff x="2425700" y="190185"/>
              <a:chExt cx="4078325" cy="1016313"/>
            </a:xfrm>
            <a:gradFill>
              <a:gsLst>
                <a:gs pos="0">
                  <a:srgbClr val="FF9933"/>
                </a:gs>
                <a:gs pos="67000">
                  <a:srgbClr val="FEF2BE"/>
                </a:gs>
              </a:gsLst>
              <a:lin ang="0" scaled="1"/>
            </a:gradFill>
          </p:grpSpPr>
          <p:grpSp>
            <p:nvGrpSpPr>
              <p:cNvPr id="127" name="Group 126"/>
              <p:cNvGrpSpPr/>
              <p:nvPr/>
            </p:nvGrpSpPr>
            <p:grpSpPr>
              <a:xfrm>
                <a:off x="2794000" y="190185"/>
                <a:ext cx="3710025" cy="1016313"/>
                <a:chOff x="4229100" y="406237"/>
                <a:chExt cx="3710025" cy="1016313"/>
              </a:xfrm>
              <a:grpFill/>
            </p:grpSpPr>
            <p:sp>
              <p:nvSpPr>
                <p:cNvPr id="129" name="Rounded Rectangle 128"/>
                <p:cNvSpPr/>
                <p:nvPr/>
              </p:nvSpPr>
              <p:spPr>
                <a:xfrm rot="2700000">
                  <a:off x="7202525" y="546092"/>
                  <a:ext cx="736600" cy="736600"/>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4229100" y="406237"/>
                  <a:ext cx="3341725" cy="10163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Rounded Rectangle 127"/>
              <p:cNvSpPr/>
              <p:nvPr/>
            </p:nvSpPr>
            <p:spPr>
              <a:xfrm rot="2700000">
                <a:off x="2425700" y="330044"/>
                <a:ext cx="736600" cy="736600"/>
              </a:xfrm>
              <a:prstGeom prst="roundRect">
                <a:avLst>
                  <a:gd name="adj" fmla="val 0"/>
                </a:avLst>
              </a:prstGeom>
              <a:grpFill/>
              <a:ln>
                <a:noFill/>
              </a:ln>
              <a:effectLst>
                <a:outerShdw blurRad="1143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Rectangle 124"/>
            <p:cNvSpPr/>
            <p:nvPr/>
          </p:nvSpPr>
          <p:spPr>
            <a:xfrm>
              <a:off x="4900798" y="1885949"/>
              <a:ext cx="2994124" cy="623248"/>
            </a:xfrm>
            <a:prstGeom prst="rect">
              <a:avLst/>
            </a:prstGeom>
          </p:spPr>
          <p:txBody>
            <a:bodyPr wrap="square">
              <a:spAutoFit/>
            </a:bodyPr>
            <a:lstStyle/>
            <a:p>
              <a:pPr eaLnBrk="0" hangingPunct="0"/>
              <a:r>
                <a:rPr lang="vi-VN" sz="2400" b="1" dirty="0">
                  <a:solidFill>
                    <a:srgbClr val="0033CC"/>
                  </a:solidFill>
                  <a:latin typeface="Times New Roman" pitchFamily="18" charset="0"/>
                  <a:cs typeface="Times New Roman" pitchFamily="18" charset="0"/>
                </a:rPr>
                <a:t>Hướng dẫn nhiệm vụ nhóm trưởng.</a:t>
              </a:r>
              <a:endParaRPr lang="en-US" sz="2400" b="1" dirty="0">
                <a:solidFill>
                  <a:srgbClr val="0033CC"/>
                </a:solidFill>
                <a:latin typeface="Times New Roman" pitchFamily="18" charset="0"/>
                <a:cs typeface="Times New Roman" pitchFamily="18" charset="0"/>
              </a:endParaRPr>
            </a:p>
          </p:txBody>
        </p:sp>
        <p:sp>
          <p:nvSpPr>
            <p:cNvPr id="126" name="TextBox 125"/>
            <p:cNvSpPr txBox="1"/>
            <p:nvPr/>
          </p:nvSpPr>
          <p:spPr>
            <a:xfrm>
              <a:off x="4133850" y="2008145"/>
              <a:ext cx="317500" cy="584775"/>
            </a:xfrm>
            <a:prstGeom prst="rect">
              <a:avLst/>
            </a:prstGeom>
            <a:noFill/>
          </p:spPr>
          <p:txBody>
            <a:bodyPr wrap="square" rtlCol="0">
              <a:spAutoFit/>
            </a:bodyPr>
            <a:lstStyle/>
            <a:p>
              <a:r>
                <a:rPr lang="en-US" sz="4300" b="1" dirty="0">
                  <a:latin typeface="Times New Roman" pitchFamily="18" charset="0"/>
                  <a:cs typeface="Times New Roman" pitchFamily="18" charset="0"/>
                </a:rPr>
                <a:t>2</a:t>
              </a:r>
            </a:p>
          </p:txBody>
        </p:sp>
      </p:grpSp>
      <p:grpSp>
        <p:nvGrpSpPr>
          <p:cNvPr id="131" name="Group 130"/>
          <p:cNvGrpSpPr/>
          <p:nvPr/>
        </p:nvGrpSpPr>
        <p:grpSpPr>
          <a:xfrm>
            <a:off x="5287227" y="3919854"/>
            <a:ext cx="5390529" cy="1355084"/>
            <a:chOff x="3975255" y="2939890"/>
            <a:chExt cx="4052924" cy="1016313"/>
          </a:xfrm>
        </p:grpSpPr>
        <p:grpSp>
          <p:nvGrpSpPr>
            <p:cNvPr id="132" name="Group 131"/>
            <p:cNvGrpSpPr/>
            <p:nvPr/>
          </p:nvGrpSpPr>
          <p:grpSpPr>
            <a:xfrm>
              <a:off x="3975255" y="2939890"/>
              <a:ext cx="4052924" cy="1016313"/>
              <a:chOff x="2425700" y="190185"/>
              <a:chExt cx="4052924" cy="1016313"/>
            </a:xfrm>
            <a:gradFill>
              <a:gsLst>
                <a:gs pos="0">
                  <a:srgbClr val="00CC99"/>
                </a:gs>
                <a:gs pos="67000">
                  <a:srgbClr val="CCFFFF"/>
                </a:gs>
              </a:gsLst>
              <a:lin ang="0" scaled="1"/>
            </a:gradFill>
          </p:grpSpPr>
          <p:grpSp>
            <p:nvGrpSpPr>
              <p:cNvPr id="135" name="Group 134"/>
              <p:cNvGrpSpPr/>
              <p:nvPr/>
            </p:nvGrpSpPr>
            <p:grpSpPr>
              <a:xfrm>
                <a:off x="2794000" y="190185"/>
                <a:ext cx="3684624" cy="1016313"/>
                <a:chOff x="4229100" y="406237"/>
                <a:chExt cx="3684624" cy="1016313"/>
              </a:xfrm>
              <a:grpFill/>
            </p:grpSpPr>
            <p:sp>
              <p:nvSpPr>
                <p:cNvPr id="137" name="Rounded Rectangle 136"/>
                <p:cNvSpPr/>
                <p:nvPr/>
              </p:nvSpPr>
              <p:spPr>
                <a:xfrm rot="2700000">
                  <a:off x="7177124" y="546092"/>
                  <a:ext cx="736600" cy="736600"/>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4229100" y="406237"/>
                  <a:ext cx="3316324" cy="10163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Rounded Rectangle 135"/>
              <p:cNvSpPr/>
              <p:nvPr/>
            </p:nvSpPr>
            <p:spPr>
              <a:xfrm rot="2700000">
                <a:off x="2425700" y="330044"/>
                <a:ext cx="736600" cy="736600"/>
              </a:xfrm>
              <a:prstGeom prst="roundRect">
                <a:avLst>
                  <a:gd name="adj" fmla="val 0"/>
                </a:avLst>
              </a:prstGeom>
              <a:grpFill/>
              <a:ln>
                <a:noFill/>
              </a:ln>
              <a:effectLst>
                <a:outerShdw blurRad="1143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Rectangle 132"/>
            <p:cNvSpPr/>
            <p:nvPr/>
          </p:nvSpPr>
          <p:spPr>
            <a:xfrm>
              <a:off x="4864410" y="2963301"/>
              <a:ext cx="2615890" cy="623248"/>
            </a:xfrm>
            <a:prstGeom prst="rect">
              <a:avLst/>
            </a:prstGeom>
          </p:spPr>
          <p:txBody>
            <a:bodyPr wrap="square">
              <a:spAutoFit/>
            </a:bodyPr>
            <a:lstStyle/>
            <a:p>
              <a:pPr eaLnBrk="0" hangingPunct="0"/>
              <a:r>
                <a:rPr lang="vi-VN" sz="2400" b="1" dirty="0">
                  <a:solidFill>
                    <a:srgbClr val="0033CC"/>
                  </a:solidFill>
                  <a:latin typeface="Times New Roman" pitchFamily="18" charset="0"/>
                  <a:cs typeface="Times New Roman" pitchFamily="18" charset="0"/>
                </a:rPr>
                <a:t>Xây dựng tiêu chí thi đua.</a:t>
              </a:r>
              <a:endParaRPr lang="en-US" sz="2400" b="1" dirty="0">
                <a:solidFill>
                  <a:srgbClr val="0033CC"/>
                </a:solidFill>
                <a:latin typeface="Times New Roman" pitchFamily="18" charset="0"/>
                <a:cs typeface="Times New Roman" pitchFamily="18" charset="0"/>
              </a:endParaRPr>
            </a:p>
          </p:txBody>
        </p:sp>
        <p:sp>
          <p:nvSpPr>
            <p:cNvPr id="134" name="TextBox 133"/>
            <p:cNvSpPr txBox="1"/>
            <p:nvPr/>
          </p:nvSpPr>
          <p:spPr>
            <a:xfrm>
              <a:off x="4159250" y="3163845"/>
              <a:ext cx="317500" cy="584775"/>
            </a:xfrm>
            <a:prstGeom prst="rect">
              <a:avLst/>
            </a:prstGeom>
            <a:noFill/>
          </p:spPr>
          <p:txBody>
            <a:bodyPr wrap="square" rtlCol="0">
              <a:spAutoFit/>
            </a:bodyPr>
            <a:lstStyle/>
            <a:p>
              <a:r>
                <a:rPr lang="en-US" sz="4300" b="1" dirty="0">
                  <a:latin typeface="Times New Roman" pitchFamily="18" charset="0"/>
                  <a:cs typeface="Times New Roman" pitchFamily="18" charset="0"/>
                </a:rPr>
                <a:t>3</a:t>
              </a:r>
            </a:p>
          </p:txBody>
        </p:sp>
      </p:grpSp>
      <p:grpSp>
        <p:nvGrpSpPr>
          <p:cNvPr id="139" name="Group 138"/>
          <p:cNvGrpSpPr/>
          <p:nvPr/>
        </p:nvGrpSpPr>
        <p:grpSpPr>
          <a:xfrm>
            <a:off x="3969490" y="5435593"/>
            <a:ext cx="5412866" cy="1355084"/>
            <a:chOff x="2984500" y="4076695"/>
            <a:chExt cx="4069719" cy="1016313"/>
          </a:xfrm>
        </p:grpSpPr>
        <p:grpSp>
          <p:nvGrpSpPr>
            <p:cNvPr id="140" name="Group 139"/>
            <p:cNvGrpSpPr/>
            <p:nvPr/>
          </p:nvGrpSpPr>
          <p:grpSpPr>
            <a:xfrm>
              <a:off x="2984500" y="4076695"/>
              <a:ext cx="4069719" cy="1016313"/>
              <a:chOff x="2425700" y="190185"/>
              <a:chExt cx="4069719" cy="1016313"/>
            </a:xfrm>
            <a:gradFill>
              <a:gsLst>
                <a:gs pos="0">
                  <a:srgbClr val="1BBF42"/>
                </a:gs>
                <a:gs pos="67000">
                  <a:srgbClr val="92D050"/>
                </a:gs>
              </a:gsLst>
              <a:lin ang="0" scaled="1"/>
            </a:gradFill>
          </p:grpSpPr>
          <p:grpSp>
            <p:nvGrpSpPr>
              <p:cNvPr id="143" name="Group 142"/>
              <p:cNvGrpSpPr/>
              <p:nvPr/>
            </p:nvGrpSpPr>
            <p:grpSpPr>
              <a:xfrm>
                <a:off x="2794000" y="190185"/>
                <a:ext cx="3701419" cy="1016313"/>
                <a:chOff x="4229100" y="406237"/>
                <a:chExt cx="3701419" cy="1016313"/>
              </a:xfrm>
              <a:grpFill/>
            </p:grpSpPr>
            <p:sp>
              <p:nvSpPr>
                <p:cNvPr id="145" name="Rounded Rectangle 144"/>
                <p:cNvSpPr/>
                <p:nvPr/>
              </p:nvSpPr>
              <p:spPr>
                <a:xfrm rot="2700000">
                  <a:off x="7193919" y="546092"/>
                  <a:ext cx="736600" cy="736600"/>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4229100" y="406237"/>
                  <a:ext cx="3333119" cy="10163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Rounded Rectangle 143"/>
              <p:cNvSpPr/>
              <p:nvPr/>
            </p:nvSpPr>
            <p:spPr>
              <a:xfrm rot="2700000">
                <a:off x="2425700" y="330044"/>
                <a:ext cx="736600" cy="736600"/>
              </a:xfrm>
              <a:prstGeom prst="roundRect">
                <a:avLst>
                  <a:gd name="adj" fmla="val 0"/>
                </a:avLst>
              </a:prstGeom>
              <a:grpFill/>
              <a:ln>
                <a:noFill/>
              </a:ln>
              <a:effectLst>
                <a:outerShdw blurRad="1143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Rectangle 140"/>
            <p:cNvSpPr/>
            <p:nvPr/>
          </p:nvSpPr>
          <p:spPr>
            <a:xfrm>
              <a:off x="3884499" y="4286250"/>
              <a:ext cx="3035300" cy="623248"/>
            </a:xfrm>
            <a:prstGeom prst="rect">
              <a:avLst/>
            </a:prstGeom>
          </p:spPr>
          <p:txBody>
            <a:bodyPr wrap="square">
              <a:spAutoFit/>
            </a:bodyPr>
            <a:lstStyle/>
            <a:p>
              <a:pPr eaLnBrk="0" hangingPunct="0"/>
              <a:r>
                <a:rPr lang="vi-VN" sz="2400" b="1" dirty="0">
                  <a:solidFill>
                    <a:srgbClr val="0033CC"/>
                  </a:solidFill>
                  <a:latin typeface="Times New Roman" pitchFamily="18" charset="0"/>
                  <a:cs typeface="Times New Roman" pitchFamily="18" charset="0"/>
                </a:rPr>
                <a:t>Sự phối hợp với các lực lượng khác.</a:t>
              </a:r>
              <a:endParaRPr lang="en-US" sz="2400" b="1" dirty="0">
                <a:solidFill>
                  <a:srgbClr val="0033CC"/>
                </a:solidFill>
                <a:latin typeface="Times New Roman" pitchFamily="18" charset="0"/>
                <a:cs typeface="Times New Roman" pitchFamily="18" charset="0"/>
              </a:endParaRPr>
            </a:p>
          </p:txBody>
        </p:sp>
        <p:sp>
          <p:nvSpPr>
            <p:cNvPr id="142" name="TextBox 141"/>
            <p:cNvSpPr txBox="1"/>
            <p:nvPr/>
          </p:nvSpPr>
          <p:spPr>
            <a:xfrm>
              <a:off x="3168650" y="4294145"/>
              <a:ext cx="317500" cy="584775"/>
            </a:xfrm>
            <a:prstGeom prst="rect">
              <a:avLst/>
            </a:prstGeom>
            <a:noFill/>
          </p:spPr>
          <p:txBody>
            <a:bodyPr wrap="square" rtlCol="0">
              <a:spAutoFit/>
            </a:bodyPr>
            <a:lstStyle/>
            <a:p>
              <a:r>
                <a:rPr lang="en-US" sz="4300" b="1" dirty="0">
                  <a:latin typeface="Times New Roman" pitchFamily="18" charset="0"/>
                  <a:cs typeface="Times New Roman" pitchFamily="18" charset="0"/>
                </a:rPr>
                <a:t>4</a:t>
              </a:r>
            </a:p>
          </p:txBody>
        </p:sp>
      </p:grpSp>
    </p:spTree>
    <p:extLst>
      <p:ext uri="{BB962C8B-B14F-4D97-AF65-F5344CB8AC3E}">
        <p14:creationId xmlns:p14="http://schemas.microsoft.com/office/powerpoint/2010/main" val="3215129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heel(1)">
                                      <p:cBhvr>
                                        <p:cTn id="7" dur="1000"/>
                                        <p:tgtEl>
                                          <p:spTgt spid="9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wheel(1)">
                                      <p:cBhvr>
                                        <p:cTn id="10" dur="1000"/>
                                        <p:tgtEl>
                                          <p:spTgt spid="114"/>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93"/>
                                        </p:tgtEl>
                                        <p:attrNameLst>
                                          <p:attrName>style.visibility</p:attrName>
                                        </p:attrNameLst>
                                      </p:cBhvr>
                                      <p:to>
                                        <p:strVal val="visible"/>
                                      </p:to>
                                    </p:set>
                                    <p:animEffect transition="in" filter="wipe(up)">
                                      <p:cBhvr>
                                        <p:cTn id="14" dur="500"/>
                                        <p:tgtEl>
                                          <p:spTgt spid="9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wipe(down)">
                                      <p:cBhvr>
                                        <p:cTn id="19" dur="500"/>
                                        <p:tgtEl>
                                          <p:spTgt spid="94"/>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115"/>
                                        </p:tgtEl>
                                        <p:attrNameLst>
                                          <p:attrName>style.visibility</p:attrName>
                                        </p:attrNameLst>
                                      </p:cBhvr>
                                      <p:to>
                                        <p:strVal val="visible"/>
                                      </p:to>
                                    </p:set>
                                    <p:animEffect transition="in" filter="wipe(left)">
                                      <p:cBhvr>
                                        <p:cTn id="23" dur="500"/>
                                        <p:tgtEl>
                                          <p:spTgt spid="1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99"/>
                                        </p:tgtEl>
                                        <p:attrNameLst>
                                          <p:attrName>style.visibility</p:attrName>
                                        </p:attrNameLst>
                                      </p:cBhvr>
                                      <p:to>
                                        <p:strVal val="visible"/>
                                      </p:to>
                                    </p:set>
                                    <p:animEffect transition="in" filter="wipe(down)">
                                      <p:cBhvr>
                                        <p:cTn id="28" dur="500"/>
                                        <p:tgtEl>
                                          <p:spTgt spid="99"/>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23"/>
                                        </p:tgtEl>
                                        <p:attrNameLst>
                                          <p:attrName>style.visibility</p:attrName>
                                        </p:attrNameLst>
                                      </p:cBhvr>
                                      <p:to>
                                        <p:strVal val="visible"/>
                                      </p:to>
                                    </p:set>
                                    <p:animEffect transition="in" filter="wipe(left)">
                                      <p:cBhvr>
                                        <p:cTn id="32" dur="500"/>
                                        <p:tgtEl>
                                          <p:spTgt spid="1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wipe(down)">
                                      <p:cBhvr>
                                        <p:cTn id="37" dur="500"/>
                                        <p:tgtEl>
                                          <p:spTgt spid="104"/>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131"/>
                                        </p:tgtEl>
                                        <p:attrNameLst>
                                          <p:attrName>style.visibility</p:attrName>
                                        </p:attrNameLst>
                                      </p:cBhvr>
                                      <p:to>
                                        <p:strVal val="visible"/>
                                      </p:to>
                                    </p:set>
                                    <p:animEffect transition="in" filter="wipe(left)">
                                      <p:cBhvr>
                                        <p:cTn id="41" dur="500"/>
                                        <p:tgtEl>
                                          <p:spTgt spid="13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09"/>
                                        </p:tgtEl>
                                        <p:attrNameLst>
                                          <p:attrName>style.visibility</p:attrName>
                                        </p:attrNameLst>
                                      </p:cBhvr>
                                      <p:to>
                                        <p:strVal val="visible"/>
                                      </p:to>
                                    </p:set>
                                    <p:animEffect transition="in" filter="wipe(up)">
                                      <p:cBhvr>
                                        <p:cTn id="46" dur="500"/>
                                        <p:tgtEl>
                                          <p:spTgt spid="109"/>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139"/>
                                        </p:tgtEl>
                                        <p:attrNameLst>
                                          <p:attrName>style.visibility</p:attrName>
                                        </p:attrNameLst>
                                      </p:cBhvr>
                                      <p:to>
                                        <p:strVal val="visible"/>
                                      </p:to>
                                    </p:set>
                                    <p:animEffect transition="in" filter="wipe(left)">
                                      <p:cBhvr>
                                        <p:cTn id="50"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1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0"/>
          <p:cNvSpPr txBox="1">
            <a:spLocks noChangeArrowheads="1"/>
          </p:cNvSpPr>
          <p:nvPr/>
        </p:nvSpPr>
        <p:spPr bwMode="gray">
          <a:xfrm>
            <a:off x="1" y="4449916"/>
            <a:ext cx="11140093" cy="45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sz="2394" b="1" dirty="0">
              <a:solidFill>
                <a:prstClr val="white"/>
              </a:solidFill>
            </a:endParaRPr>
          </a:p>
        </p:txBody>
      </p:sp>
      <p:sp>
        <p:nvSpPr>
          <p:cNvPr id="12" name="Oval 11">
            <a:extLst>
              <a:ext uri="{FF2B5EF4-FFF2-40B4-BE49-F238E27FC236}">
                <a16:creationId xmlns:a16="http://schemas.microsoft.com/office/drawing/2014/main" id="{80A2EB0F-499E-4880-8B4B-9D21ECD39EB3}"/>
              </a:ext>
            </a:extLst>
          </p:cNvPr>
          <p:cNvSpPr/>
          <p:nvPr/>
        </p:nvSpPr>
        <p:spPr>
          <a:xfrm>
            <a:off x="1586991" y="1257433"/>
            <a:ext cx="8987857" cy="3192482"/>
          </a:xfrm>
          <a:prstGeom prst="ellips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5400" b="1" i="1" kern="0" dirty="0">
                <a:solidFill>
                  <a:srgbClr val="FF0000"/>
                </a:solidFill>
                <a:latin typeface="Times New Roman" pitchFamily="18" charset="0"/>
                <a:cs typeface="Times New Roman" pitchFamily="18" charset="0"/>
              </a:rPr>
              <a:t>3.1: </a:t>
            </a:r>
            <a:r>
              <a:rPr lang="en-US" sz="5400" b="1" i="1" kern="0" dirty="0" err="1">
                <a:solidFill>
                  <a:srgbClr val="FF0000"/>
                </a:solidFill>
                <a:latin typeface="Times New Roman" pitchFamily="18" charset="0"/>
                <a:cs typeface="Times New Roman" pitchFamily="18" charset="0"/>
              </a:rPr>
              <a:t>Tìm</a:t>
            </a:r>
            <a:r>
              <a:rPr lang="en-US" sz="5400" b="1" i="1" kern="0" dirty="0">
                <a:solidFill>
                  <a:srgbClr val="FF0000"/>
                </a:solidFill>
                <a:latin typeface="Times New Roman" pitchFamily="18" charset="0"/>
                <a:cs typeface="Times New Roman" pitchFamily="18" charset="0"/>
              </a:rPr>
              <a:t> </a:t>
            </a:r>
            <a:r>
              <a:rPr lang="en-US" sz="5400" b="1" i="1" kern="0" dirty="0" err="1">
                <a:solidFill>
                  <a:srgbClr val="FF0000"/>
                </a:solidFill>
                <a:latin typeface="Times New Roman" pitchFamily="18" charset="0"/>
                <a:cs typeface="Times New Roman" pitchFamily="18" charset="0"/>
              </a:rPr>
              <a:t>hiểu</a:t>
            </a:r>
            <a:r>
              <a:rPr lang="en-US" sz="5400" b="1" i="1" kern="0" dirty="0">
                <a:solidFill>
                  <a:srgbClr val="FF0000"/>
                </a:solidFill>
                <a:latin typeface="Times New Roman" pitchFamily="18" charset="0"/>
                <a:cs typeface="Times New Roman" pitchFamily="18" charset="0"/>
              </a:rPr>
              <a:t> </a:t>
            </a:r>
            <a:r>
              <a:rPr lang="en-US" sz="5400" b="1" i="1" kern="0" dirty="0" err="1">
                <a:solidFill>
                  <a:srgbClr val="FF0000"/>
                </a:solidFill>
                <a:latin typeface="Times New Roman" pitchFamily="18" charset="0"/>
                <a:cs typeface="Times New Roman" pitchFamily="18" charset="0"/>
              </a:rPr>
              <a:t>và</a:t>
            </a:r>
            <a:r>
              <a:rPr lang="en-US" sz="5400" b="1" i="1" kern="0" dirty="0">
                <a:solidFill>
                  <a:srgbClr val="FF0000"/>
                </a:solidFill>
                <a:latin typeface="Times New Roman" pitchFamily="18" charset="0"/>
                <a:cs typeface="Times New Roman" pitchFamily="18" charset="0"/>
              </a:rPr>
              <a:t> </a:t>
            </a:r>
            <a:r>
              <a:rPr lang="en-US" sz="5400" b="1" i="1" kern="0" dirty="0" err="1">
                <a:solidFill>
                  <a:srgbClr val="FF0000"/>
                </a:solidFill>
                <a:latin typeface="Times New Roman" pitchFamily="18" charset="0"/>
                <a:cs typeface="Times New Roman" pitchFamily="18" charset="0"/>
              </a:rPr>
              <a:t>lựa</a:t>
            </a:r>
            <a:r>
              <a:rPr lang="en-US" sz="5400" b="1" i="1" kern="0" dirty="0">
                <a:solidFill>
                  <a:srgbClr val="FF0000"/>
                </a:solidFill>
                <a:latin typeface="Times New Roman" pitchFamily="18" charset="0"/>
                <a:cs typeface="Times New Roman" pitchFamily="18" charset="0"/>
              </a:rPr>
              <a:t> </a:t>
            </a:r>
            <a:r>
              <a:rPr lang="en-US" sz="5400" b="1" i="1" kern="0" dirty="0" err="1">
                <a:solidFill>
                  <a:srgbClr val="FF0000"/>
                </a:solidFill>
                <a:latin typeface="Times New Roman" pitchFamily="18" charset="0"/>
                <a:cs typeface="Times New Roman" pitchFamily="18" charset="0"/>
              </a:rPr>
              <a:t>chọn</a:t>
            </a:r>
            <a:r>
              <a:rPr lang="en-US" sz="5400" b="1" i="1" kern="0" dirty="0">
                <a:solidFill>
                  <a:srgbClr val="FF0000"/>
                </a:solidFill>
                <a:latin typeface="Times New Roman" pitchFamily="18" charset="0"/>
                <a:cs typeface="Times New Roman" pitchFamily="18" charset="0"/>
              </a:rPr>
              <a:t> </a:t>
            </a:r>
            <a:r>
              <a:rPr lang="en-US" sz="5400" b="1" i="1" kern="0" dirty="0" err="1">
                <a:solidFill>
                  <a:srgbClr val="FF0000"/>
                </a:solidFill>
                <a:latin typeface="Times New Roman" pitchFamily="18" charset="0"/>
                <a:cs typeface="Times New Roman" pitchFamily="18" charset="0"/>
              </a:rPr>
              <a:t>đội</a:t>
            </a:r>
            <a:r>
              <a:rPr lang="en-US" sz="5400" b="1" i="1" kern="0" dirty="0">
                <a:solidFill>
                  <a:srgbClr val="FF0000"/>
                </a:solidFill>
                <a:latin typeface="Times New Roman" pitchFamily="18" charset="0"/>
                <a:cs typeface="Times New Roman" pitchFamily="18" charset="0"/>
              </a:rPr>
              <a:t> </a:t>
            </a:r>
            <a:r>
              <a:rPr lang="en-US" sz="5400" b="1" i="1" kern="0" dirty="0" err="1">
                <a:solidFill>
                  <a:srgbClr val="FF0000"/>
                </a:solidFill>
                <a:latin typeface="Times New Roman" pitchFamily="18" charset="0"/>
                <a:cs typeface="Times New Roman" pitchFamily="18" charset="0"/>
              </a:rPr>
              <a:t>ngũ</a:t>
            </a:r>
            <a:r>
              <a:rPr lang="vi-VN" sz="5400" b="1" i="1" kern="0" dirty="0">
                <a:solidFill>
                  <a:srgbClr val="FF0000"/>
                </a:solidFill>
                <a:latin typeface="Times New Roman" pitchFamily="18" charset="0"/>
                <a:cs typeface="Times New Roman" pitchFamily="18" charset="0"/>
              </a:rPr>
              <a:t> NT</a:t>
            </a:r>
            <a:endParaRPr lang="en-US" sz="5400" i="1" kern="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18627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3507" y="762000"/>
            <a:ext cx="9489295"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vi-VN" altLang="vi-VN" sz="2800" dirty="0">
                <a:latin typeface="Times New Roman" panose="02020603050405020304" pitchFamily="18" charset="0"/>
                <a:ea typeface="Calibri" panose="020F0502020204030204" pitchFamily="34" charset="0"/>
                <a:cs typeface="Times New Roman" panose="02020603050405020304" pitchFamily="18" charset="0"/>
              </a:rPr>
              <a:t>Qua phương pháp quan sát điều tra GVCN tìm hiểu và nắm các thông tin về HS về:</a:t>
            </a:r>
            <a:endParaRPr lang="en-US" sz="2800"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276FF8B9-35C3-4B60-85BE-02E3569982B8}"/>
              </a:ext>
            </a:extLst>
          </p:cNvPr>
          <p:cNvSpPr txBox="1"/>
          <p:nvPr/>
        </p:nvSpPr>
        <p:spPr>
          <a:xfrm>
            <a:off x="665230" y="1994620"/>
            <a:ext cx="9489295"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vi-VN" altLang="vi-VN" sz="2800" dirty="0">
                <a:latin typeface="Times New Roman" panose="02020603050405020304" pitchFamily="18" charset="0"/>
                <a:ea typeface="Calibri" panose="020F0502020204030204" pitchFamily="34" charset="0"/>
                <a:cs typeface="Times New Roman" panose="02020603050405020304" pitchFamily="18" charset="0"/>
              </a:rPr>
              <a:t>Học lực</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dirty="0">
                <a:latin typeface="Times New Roman" panose="02020603050405020304" pitchFamily="18" charset="0"/>
                <a:cs typeface="Times New Roman" panose="02020603050405020304" pitchFamily="18" charset="0"/>
              </a:rPr>
              <a:t>n</a:t>
            </a:r>
            <a:r>
              <a:rPr lang="vi-VN" sz="2800" dirty="0">
                <a:latin typeface="Times New Roman" panose="02020603050405020304" pitchFamily="18" charset="0"/>
                <a:cs typeface="Times New Roman" panose="02020603050405020304" pitchFamily="18" charset="0"/>
              </a:rPr>
              <a:t>ăng lực chung, năng lực đặc thù</a:t>
            </a:r>
            <a:r>
              <a:rPr lang="en-US" sz="2800" dirty="0">
                <a:latin typeface="Times New Roman" panose="02020603050405020304" pitchFamily="18" charset="0"/>
                <a:cs typeface="Times New Roman" panose="02020603050405020304" pitchFamily="18" charset="0"/>
              </a:rPr>
              <a:t>,c</a:t>
            </a:r>
            <a:r>
              <a:rPr lang="vi-VN" sz="2800" dirty="0">
                <a:latin typeface="Times New Roman" panose="02020603050405020304" pitchFamily="18" charset="0"/>
                <a:cs typeface="Times New Roman" panose="02020603050405020304" pitchFamily="18" charset="0"/>
              </a:rPr>
              <a:t>ác phẩm chất</a:t>
            </a:r>
            <a:endParaRPr lang="en-US" sz="3200" dirty="0">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94F18A6A-F23E-4A2A-88B6-BFEF04170D1C}"/>
              </a:ext>
            </a:extLst>
          </p:cNvPr>
          <p:cNvSpPr txBox="1"/>
          <p:nvPr/>
        </p:nvSpPr>
        <p:spPr>
          <a:xfrm>
            <a:off x="665230" y="2796353"/>
            <a:ext cx="9489295" cy="55643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lnSpc>
                <a:spcPct val="115000"/>
              </a:lnSpc>
              <a:spcAft>
                <a:spcPts val="600"/>
              </a:spcAft>
              <a:defRPr/>
            </a:pP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kiện,hoàn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đình</a:t>
            </a:r>
            <a:endParaRPr lang="vi-VN"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AFBF2EFC-8AE0-4EDD-B5D1-260BD8A23D1A}"/>
              </a:ext>
            </a:extLst>
          </p:cNvPr>
          <p:cNvSpPr txBox="1"/>
          <p:nvPr/>
        </p:nvSpPr>
        <p:spPr>
          <a:xfrm>
            <a:off x="665230" y="3627114"/>
            <a:ext cx="9489295" cy="55643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lnSpc>
                <a:spcPct val="115000"/>
              </a:lnSpc>
              <a:spcAft>
                <a:spcPts val="600"/>
              </a:spcAft>
              <a:defRPr/>
            </a:pP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khỏe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lý</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sinh</a:t>
            </a:r>
            <a:endParaRPr lang="vi-VN"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889FAB5-ADF8-4C86-9F86-FA27C6FFE38F}"/>
              </a:ext>
            </a:extLst>
          </p:cNvPr>
          <p:cNvSpPr txBox="1"/>
          <p:nvPr/>
        </p:nvSpPr>
        <p:spPr>
          <a:xfrm>
            <a:off x="653507" y="4457875"/>
            <a:ext cx="9489295" cy="55643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lnSpc>
                <a:spcPct val="115000"/>
              </a:lnSpc>
              <a:spcAft>
                <a:spcPts val="600"/>
              </a:spcAft>
              <a:defRPr/>
            </a:pP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vi-VN" sz="2800" dirty="0">
                <a:latin typeface="Times New Roman" panose="02020603050405020304" pitchFamily="18" charset="0"/>
                <a:ea typeface="Calibri" panose="020F0502020204030204" pitchFamily="34" charset="0"/>
                <a:cs typeface="Times New Roman" panose="02020603050405020304" pitchFamily="18" charset="0"/>
              </a:rPr>
              <a:t> k</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tổ chức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uy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endParaRPr lang="vi-VN"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45BF743-ED97-4D99-B414-53EB6D6A1E28}"/>
              </a:ext>
            </a:extLst>
          </p:cNvPr>
          <p:cNvSpPr txBox="1"/>
          <p:nvPr/>
        </p:nvSpPr>
        <p:spPr>
          <a:xfrm>
            <a:off x="650149" y="5259608"/>
            <a:ext cx="9489295" cy="55643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lnSpc>
                <a:spcPct val="115000"/>
              </a:lnSpc>
              <a:spcAft>
                <a:spcPts val="600"/>
              </a:spcAft>
              <a:defRPr/>
            </a:pPr>
            <a:r>
              <a:rPr lang="en-US" sz="2800" dirty="0" err="1">
                <a:latin typeface="Times New Roman" panose="02020603050405020304" pitchFamily="18" charset="0"/>
                <a:ea typeface="Calibri" panose="020F0502020204030204" pitchFamily="34" charset="0"/>
                <a:cs typeface="Times New Roman" panose="02020603050405020304" pitchFamily="18" charset="0"/>
              </a:rPr>
              <a:t>Tổ</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bầu</a:t>
            </a:r>
            <a:r>
              <a:rPr lang="en-US" sz="2800" dirty="0">
                <a:latin typeface="Times New Roman" panose="02020603050405020304" pitchFamily="18" charset="0"/>
                <a:ea typeface="Calibri" panose="020F0502020204030204" pitchFamily="34" charset="0"/>
                <a:cs typeface="Times New Roman" panose="02020603050405020304" pitchFamily="18" charset="0"/>
              </a:rPr>
              <a:t> BCS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lớp</a:t>
            </a:r>
            <a:endParaRPr lang="vi-VN"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6537DD79-7CE8-436D-BA7B-12D2980FA37C}"/>
              </a:ext>
            </a:extLst>
          </p:cNvPr>
          <p:cNvSpPr txBox="1"/>
          <p:nvPr/>
        </p:nvSpPr>
        <p:spPr>
          <a:xfrm>
            <a:off x="650148" y="5943600"/>
            <a:ext cx="9489295" cy="55643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lnSpc>
                <a:spcPct val="115000"/>
              </a:lnSpc>
              <a:spcAft>
                <a:spcPts val="600"/>
              </a:spcAft>
              <a:defRPr/>
            </a:pPr>
            <a:r>
              <a:rPr lang="en-US" sz="2800" dirty="0">
                <a:latin typeface="Times New Roman" panose="02020603050405020304" pitchFamily="18" charset="0"/>
                <a:ea typeface="Calibri" panose="020F0502020204030204" pitchFamily="34" charset="0"/>
                <a:cs typeface="Times New Roman" panose="02020603050405020304" pitchFamily="18" charset="0"/>
              </a:rPr>
              <a:t>Quan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lựa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ngũ</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trưởng</a:t>
            </a:r>
            <a:endParaRPr lang="vi-VN"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114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8" grpId="0" animBg="1"/>
      <p:bldP spid="9"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0"/>
          <p:cNvSpPr txBox="1">
            <a:spLocks noChangeArrowheads="1"/>
          </p:cNvSpPr>
          <p:nvPr/>
        </p:nvSpPr>
        <p:spPr bwMode="gray">
          <a:xfrm>
            <a:off x="1" y="4449916"/>
            <a:ext cx="11140093" cy="45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sz="2394" b="1" dirty="0">
              <a:solidFill>
                <a:prstClr val="white"/>
              </a:solidFill>
            </a:endParaRPr>
          </a:p>
        </p:txBody>
      </p:sp>
      <p:sp>
        <p:nvSpPr>
          <p:cNvPr id="12" name="Oval 11">
            <a:extLst>
              <a:ext uri="{FF2B5EF4-FFF2-40B4-BE49-F238E27FC236}">
                <a16:creationId xmlns:a16="http://schemas.microsoft.com/office/drawing/2014/main" id="{80A2EB0F-499E-4880-8B4B-9D21ECD39EB3}"/>
              </a:ext>
            </a:extLst>
          </p:cNvPr>
          <p:cNvSpPr/>
          <p:nvPr/>
        </p:nvSpPr>
        <p:spPr>
          <a:xfrm>
            <a:off x="1432719" y="990600"/>
            <a:ext cx="8987857" cy="4114799"/>
          </a:xfrm>
          <a:prstGeom prst="ellips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5400" b="1" i="1" kern="0" dirty="0">
                <a:solidFill>
                  <a:srgbClr val="FF0000"/>
                </a:solidFill>
                <a:latin typeface="Times New Roman" pitchFamily="18" charset="0"/>
                <a:cs typeface="Times New Roman" pitchFamily="18" charset="0"/>
              </a:rPr>
              <a:t>3.2.</a:t>
            </a:r>
            <a:r>
              <a:rPr lang="vi-VN" sz="5400" b="1" i="1" dirty="0">
                <a:solidFill>
                  <a:srgbClr val="0033CC"/>
                </a:solidFill>
                <a:latin typeface="Times New Roman" pitchFamily="18" charset="0"/>
                <a:cs typeface="Times New Roman" pitchFamily="18" charset="0"/>
              </a:rPr>
              <a:t>Hướng dẫn nhiệm vụ nhóm trưởng.</a:t>
            </a:r>
            <a:endParaRPr lang="en-US" sz="5400" b="1" i="1" dirty="0">
              <a:solidFill>
                <a:srgbClr val="0033CC"/>
              </a:solidFill>
              <a:latin typeface="Times New Roman" pitchFamily="18" charset="0"/>
              <a:cs typeface="Times New Roman" pitchFamily="18" charset="0"/>
            </a:endParaRPr>
          </a:p>
          <a:p>
            <a:pPr algn="ctr">
              <a:defRPr/>
            </a:pPr>
            <a:endParaRPr lang="en-US" sz="5400" i="1" kern="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99999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a:extLst>
              <a:ext uri="{FF2B5EF4-FFF2-40B4-BE49-F238E27FC236}">
                <a16:creationId xmlns:a16="http://schemas.microsoft.com/office/drawing/2014/main" id="{C6C1ABD3-03F8-7702-648F-99678ED117AC}"/>
              </a:ext>
            </a:extLst>
          </p:cNvPr>
          <p:cNvSpPr/>
          <p:nvPr/>
        </p:nvSpPr>
        <p:spPr>
          <a:xfrm>
            <a:off x="2048670" y="-242888"/>
            <a:ext cx="8424863" cy="2432051"/>
          </a:xfrm>
          <a:prstGeom prst="horizontalScroll">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defRPr/>
            </a:pPr>
            <a:r>
              <a:rPr lang="vi-VN" altLang="vi-VN" sz="2600" b="1" dirty="0">
                <a:solidFill>
                  <a:srgbClr val="0000CC"/>
                </a:solidFill>
                <a:latin typeface="Times New Roman" pitchFamily="18" charset="0"/>
                <a:cs typeface="Times New Roman" pitchFamily="18" charset="0"/>
              </a:rPr>
              <a:t> </a:t>
            </a:r>
            <a:r>
              <a:rPr lang="nl-NL" sz="2800" b="1" i="1" dirty="0">
                <a:solidFill>
                  <a:srgbClr val="7030A0"/>
                </a:solidFill>
                <a:latin typeface="Times New Roman"/>
                <a:ea typeface="Times New Roman"/>
              </a:rPr>
              <a:t>*  </a:t>
            </a:r>
            <a:r>
              <a:rPr lang="nl-NL" sz="2800" b="1" dirty="0">
                <a:solidFill>
                  <a:srgbClr val="7030A0"/>
                </a:solidFill>
                <a:latin typeface="Times New Roman"/>
                <a:ea typeface="Times New Roman"/>
              </a:rPr>
              <a:t>Các bước tiến hành </a:t>
            </a:r>
            <a:r>
              <a:rPr lang="vi-VN" sz="2800" b="1" dirty="0">
                <a:solidFill>
                  <a:srgbClr val="7030A0"/>
                </a:solidFill>
                <a:latin typeface="Times New Roman"/>
                <a:ea typeface="Times New Roman"/>
              </a:rPr>
              <a:t>hướng dẫn nhiệm vụ nhóm trưởng</a:t>
            </a:r>
            <a:endParaRPr lang="nl-NL" altLang="vi-VN" b="1" dirty="0">
              <a:solidFill>
                <a:srgbClr val="130199"/>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7F647B6C-5DCF-CEC6-82B5-E211C03AE872}"/>
              </a:ext>
            </a:extLst>
          </p:cNvPr>
          <p:cNvSpPr/>
          <p:nvPr/>
        </p:nvSpPr>
        <p:spPr>
          <a:xfrm>
            <a:off x="1801020" y="2892425"/>
            <a:ext cx="967531" cy="3671888"/>
          </a:xfrm>
          <a:prstGeom prst="round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2000" b="1" i="1" dirty="0">
                <a:latin typeface="Times New Roman"/>
                <a:ea typeface="Times New Roman"/>
              </a:rPr>
              <a:t>Bước 1) </a:t>
            </a:r>
            <a:r>
              <a:rPr lang="vi-VN" sz="2000" b="1" i="1" dirty="0">
                <a:latin typeface="Times New Roman"/>
                <a:ea typeface="Times New Roman"/>
              </a:rPr>
              <a:t>Họp, bàn luận</a:t>
            </a:r>
            <a:endParaRPr lang="en-US" sz="2000" b="1" dirty="0">
              <a:solidFill>
                <a:schemeClr val="tx1"/>
              </a:solidFill>
              <a:latin typeface="Times New Roman" pitchFamily="18" charset="0"/>
              <a:cs typeface="Times New Roman" pitchFamily="18" charset="0"/>
            </a:endParaRPr>
          </a:p>
        </p:txBody>
      </p:sp>
      <p:sp>
        <p:nvSpPr>
          <p:cNvPr id="5" name="Rounded Rectangle 4">
            <a:extLst>
              <a:ext uri="{FF2B5EF4-FFF2-40B4-BE49-F238E27FC236}">
                <a16:creationId xmlns:a16="http://schemas.microsoft.com/office/drawing/2014/main" id="{D178533D-C1AD-2A8B-D8FA-738D46B02005}"/>
              </a:ext>
            </a:extLst>
          </p:cNvPr>
          <p:cNvSpPr/>
          <p:nvPr/>
        </p:nvSpPr>
        <p:spPr>
          <a:xfrm>
            <a:off x="2798327" y="2892425"/>
            <a:ext cx="1368152" cy="367188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2000" b="1" i="1" dirty="0">
                <a:latin typeface="Times New Roman"/>
                <a:ea typeface="Times New Roman"/>
              </a:rPr>
              <a:t>Bước 2)  </a:t>
            </a:r>
            <a:r>
              <a:rPr lang="vi-VN" sz="2000" b="1" i="1" dirty="0">
                <a:latin typeface="Times New Roman"/>
                <a:ea typeface="Times New Roman"/>
              </a:rPr>
              <a:t>GVCN đóng vai nhóm trưởng</a:t>
            </a:r>
            <a:endParaRPr lang="en-US" sz="2000" b="1" i="1" dirty="0">
              <a:solidFill>
                <a:schemeClr val="tx1"/>
              </a:solidFill>
              <a:latin typeface="Times New Roman" pitchFamily="18" charset="0"/>
              <a:cs typeface="Times New Roman" pitchFamily="18" charset="0"/>
            </a:endParaRPr>
          </a:p>
        </p:txBody>
      </p:sp>
      <p:sp>
        <p:nvSpPr>
          <p:cNvPr id="6" name="Rounded Rectangle 5">
            <a:extLst>
              <a:ext uri="{FF2B5EF4-FFF2-40B4-BE49-F238E27FC236}">
                <a16:creationId xmlns:a16="http://schemas.microsoft.com/office/drawing/2014/main" id="{3739CAD4-536A-B6CC-6682-DD5CE3B008E1}"/>
              </a:ext>
            </a:extLst>
          </p:cNvPr>
          <p:cNvSpPr/>
          <p:nvPr/>
        </p:nvSpPr>
        <p:spPr>
          <a:xfrm>
            <a:off x="5396707" y="2892425"/>
            <a:ext cx="943958" cy="365399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2000" b="1" i="1" dirty="0">
                <a:latin typeface="Times New Roman"/>
                <a:ea typeface="Times New Roman"/>
              </a:rPr>
              <a:t>Bước 4) </a:t>
            </a:r>
            <a:r>
              <a:rPr lang="vi-VN" sz="2000" b="1" i="1" dirty="0">
                <a:latin typeface="Times New Roman"/>
                <a:ea typeface="Times New Roman"/>
              </a:rPr>
              <a:t>Cử 1 em TH làm NT</a:t>
            </a:r>
            <a:endParaRPr lang="en-US" sz="2000" b="1" i="1" dirty="0">
              <a:solidFill>
                <a:schemeClr val="tx1"/>
              </a:solidFill>
              <a:latin typeface="Times New Roman" pitchFamily="18" charset="0"/>
              <a:cs typeface="Times New Roman" pitchFamily="18" charset="0"/>
            </a:endParaRPr>
          </a:p>
        </p:txBody>
      </p:sp>
      <p:cxnSp>
        <p:nvCxnSpPr>
          <p:cNvPr id="9" name="Straight Arrow Connector 8">
            <a:extLst>
              <a:ext uri="{FF2B5EF4-FFF2-40B4-BE49-F238E27FC236}">
                <a16:creationId xmlns:a16="http://schemas.microsoft.com/office/drawing/2014/main" id="{A5F95664-AD7B-1E33-F37C-157815A2D788}"/>
              </a:ext>
            </a:extLst>
          </p:cNvPr>
          <p:cNvCxnSpPr>
            <a:cxnSpLocks/>
          </p:cNvCxnSpPr>
          <p:nvPr/>
        </p:nvCxnSpPr>
        <p:spPr>
          <a:xfrm flipH="1">
            <a:off x="2394744" y="1955801"/>
            <a:ext cx="3614738" cy="93662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ED96118-55CB-42D4-EF69-D59784F40B3B}"/>
              </a:ext>
            </a:extLst>
          </p:cNvPr>
          <p:cNvCxnSpPr>
            <a:cxnSpLocks/>
          </p:cNvCxnSpPr>
          <p:nvPr/>
        </p:nvCxnSpPr>
        <p:spPr>
          <a:xfrm flipH="1">
            <a:off x="4031457" y="1955801"/>
            <a:ext cx="2051050" cy="93662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01320EE-652F-8BB8-0E4D-8F9D0A1AD3AC}"/>
              </a:ext>
            </a:extLst>
          </p:cNvPr>
          <p:cNvCxnSpPr>
            <a:cxnSpLocks/>
            <a:endCxn id="6" idx="0"/>
          </p:cNvCxnSpPr>
          <p:nvPr/>
        </p:nvCxnSpPr>
        <p:spPr>
          <a:xfrm flipH="1">
            <a:off x="5868687" y="1973909"/>
            <a:ext cx="188103" cy="91851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a:extLst>
              <a:ext uri="{FF2B5EF4-FFF2-40B4-BE49-F238E27FC236}">
                <a16:creationId xmlns:a16="http://schemas.microsoft.com/office/drawing/2014/main" id="{8B740F96-9DBF-63D6-918D-12EF9DCE03DF}"/>
              </a:ext>
            </a:extLst>
          </p:cNvPr>
          <p:cNvSpPr/>
          <p:nvPr/>
        </p:nvSpPr>
        <p:spPr>
          <a:xfrm>
            <a:off x="7665244" y="2892425"/>
            <a:ext cx="1295400" cy="3671888"/>
          </a:xfrm>
          <a:prstGeom prst="roundRect">
            <a:avLst/>
          </a:prstGeom>
          <a:solidFill>
            <a:srgbClr val="5CAE1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2000" b="1" i="1" dirty="0">
                <a:latin typeface="Times New Roman"/>
                <a:ea typeface="Times New Roman"/>
              </a:rPr>
              <a:t>Bước 6)  </a:t>
            </a:r>
            <a:r>
              <a:rPr lang="vi-VN" sz="2000" b="1" i="1" dirty="0">
                <a:latin typeface="Times New Roman"/>
                <a:ea typeface="Times New Roman"/>
              </a:rPr>
              <a:t>NT tổ  chức  HĐ nhóm hàng ngày</a:t>
            </a:r>
            <a:endParaRPr lang="en-US" sz="2000" b="1" dirty="0">
              <a:solidFill>
                <a:schemeClr val="tx1"/>
              </a:solidFill>
              <a:latin typeface="Times New Roman" pitchFamily="18" charset="0"/>
              <a:cs typeface="Times New Roman" pitchFamily="18" charset="0"/>
            </a:endParaRPr>
          </a:p>
        </p:txBody>
      </p:sp>
      <p:sp>
        <p:nvSpPr>
          <p:cNvPr id="31" name="Rounded Rectangle 30">
            <a:extLst>
              <a:ext uri="{FF2B5EF4-FFF2-40B4-BE49-F238E27FC236}">
                <a16:creationId xmlns:a16="http://schemas.microsoft.com/office/drawing/2014/main" id="{FD54B211-7A05-850D-9571-111498CE42EA}"/>
              </a:ext>
            </a:extLst>
          </p:cNvPr>
          <p:cNvSpPr/>
          <p:nvPr/>
        </p:nvSpPr>
        <p:spPr>
          <a:xfrm>
            <a:off x="6433508" y="2892425"/>
            <a:ext cx="1223962" cy="367188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rgbClr val="FF0000"/>
              </a:solidFill>
              <a:latin typeface="Times New Roman" pitchFamily="18" charset="0"/>
              <a:cs typeface="Times New Roman" pitchFamily="18" charset="0"/>
            </a:endParaRPr>
          </a:p>
          <a:p>
            <a:pPr algn="ctr">
              <a:defRPr/>
            </a:pPr>
            <a:r>
              <a:rPr lang="nl-NL" sz="2000" b="1" i="1" dirty="0">
                <a:latin typeface="Times New Roman"/>
                <a:ea typeface="Times New Roman"/>
                <a:cs typeface="Times New Roman"/>
              </a:rPr>
              <a:t>Bước 5</a:t>
            </a:r>
            <a:r>
              <a:rPr lang="nl-NL" sz="2000" dirty="0">
                <a:latin typeface="Times New Roman"/>
                <a:ea typeface="Times New Roman"/>
                <a:cs typeface="Times New Roman"/>
              </a:rPr>
              <a:t>) </a:t>
            </a:r>
            <a:r>
              <a:rPr lang="vi-VN" sz="2000" dirty="0">
                <a:latin typeface="Times New Roman"/>
                <a:ea typeface="Times New Roman"/>
                <a:cs typeface="Times New Roman"/>
              </a:rPr>
              <a:t>Các em lần lượt làm NT</a:t>
            </a:r>
            <a:endParaRPr lang="vi-VN" sz="2000" b="1" dirty="0">
              <a:solidFill>
                <a:srgbClr val="FF0000"/>
              </a:solidFill>
              <a:cs typeface="Arial" panose="020B0604020202020204" pitchFamily="34" charset="0"/>
            </a:endParaRPr>
          </a:p>
          <a:p>
            <a:pPr algn="ctr">
              <a:defRPr/>
            </a:pPr>
            <a:endParaRPr lang="vi-VN" sz="2000" b="1" dirty="0">
              <a:solidFill>
                <a:srgbClr val="FF0000"/>
              </a:solidFill>
              <a:cs typeface="Arial" panose="020B0604020202020204" pitchFamily="34" charset="0"/>
            </a:endParaRPr>
          </a:p>
          <a:p>
            <a:pPr algn="ctr">
              <a:defRPr/>
            </a:pPr>
            <a:endParaRPr lang="vi-VN" sz="2000" dirty="0">
              <a:solidFill>
                <a:srgbClr val="FF0000"/>
              </a:solidFill>
              <a:cs typeface="Arial" panose="020B0604020202020204" pitchFamily="34" charset="0"/>
            </a:endParaRPr>
          </a:p>
        </p:txBody>
      </p:sp>
      <p:cxnSp>
        <p:nvCxnSpPr>
          <p:cNvPr id="34" name="Straight Arrow Connector 33">
            <a:extLst>
              <a:ext uri="{FF2B5EF4-FFF2-40B4-BE49-F238E27FC236}">
                <a16:creationId xmlns:a16="http://schemas.microsoft.com/office/drawing/2014/main" id="{B3DA4BC7-645F-9D7A-30DE-95A94B5EAA41}"/>
              </a:ext>
            </a:extLst>
          </p:cNvPr>
          <p:cNvCxnSpPr>
            <a:cxnSpLocks/>
          </p:cNvCxnSpPr>
          <p:nvPr/>
        </p:nvCxnSpPr>
        <p:spPr>
          <a:xfrm>
            <a:off x="6084095" y="1955801"/>
            <a:ext cx="754063" cy="93662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7B15C28-44C2-C882-1075-E432FA50FE13}"/>
              </a:ext>
            </a:extLst>
          </p:cNvPr>
          <p:cNvCxnSpPr>
            <a:cxnSpLocks/>
          </p:cNvCxnSpPr>
          <p:nvPr/>
        </p:nvCxnSpPr>
        <p:spPr>
          <a:xfrm>
            <a:off x="6058694" y="1955801"/>
            <a:ext cx="2254250" cy="93662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811F721D-48AC-BE48-FB3E-46984B42C896}"/>
              </a:ext>
            </a:extLst>
          </p:cNvPr>
          <p:cNvSpPr/>
          <p:nvPr/>
        </p:nvSpPr>
        <p:spPr>
          <a:xfrm>
            <a:off x="9084470" y="2892425"/>
            <a:ext cx="1368425" cy="3671888"/>
          </a:xfrm>
          <a:prstGeom prst="roundRect">
            <a:avLst/>
          </a:prstGeom>
          <a:solidFill>
            <a:schemeClr val="accent1">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2000" b="1" i="1" dirty="0">
                <a:latin typeface="Times New Roman"/>
                <a:ea typeface="Times New Roman"/>
              </a:rPr>
              <a:t>Bước 7) </a:t>
            </a:r>
            <a:r>
              <a:rPr lang="vi-VN" sz="2000" b="1" i="1" dirty="0">
                <a:latin typeface="Times New Roman"/>
                <a:ea typeface="Times New Roman"/>
              </a:rPr>
              <a:t>Giúp Gv lựa chọn và HD nhóm trưởng mới.</a:t>
            </a:r>
            <a:endParaRPr lang="en-US" sz="2000" b="1" dirty="0">
              <a:solidFill>
                <a:schemeClr val="tx1"/>
              </a:solidFill>
              <a:latin typeface="Times New Roman" pitchFamily="18" charset="0"/>
              <a:cs typeface="Times New Roman" pitchFamily="18" charset="0"/>
            </a:endParaRPr>
          </a:p>
        </p:txBody>
      </p:sp>
      <p:cxnSp>
        <p:nvCxnSpPr>
          <p:cNvPr id="63" name="Straight Arrow Connector 62">
            <a:extLst>
              <a:ext uri="{FF2B5EF4-FFF2-40B4-BE49-F238E27FC236}">
                <a16:creationId xmlns:a16="http://schemas.microsoft.com/office/drawing/2014/main" id="{CDA2C40B-FB91-89A3-A357-F8AAA4264879}"/>
              </a:ext>
            </a:extLst>
          </p:cNvPr>
          <p:cNvCxnSpPr>
            <a:cxnSpLocks/>
          </p:cNvCxnSpPr>
          <p:nvPr/>
        </p:nvCxnSpPr>
        <p:spPr>
          <a:xfrm>
            <a:off x="6107908" y="1955801"/>
            <a:ext cx="3730625" cy="93662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3739CAD4-536A-B6CC-6682-DD5CE3B008E1}"/>
              </a:ext>
            </a:extLst>
          </p:cNvPr>
          <p:cNvSpPr/>
          <p:nvPr/>
        </p:nvSpPr>
        <p:spPr>
          <a:xfrm>
            <a:off x="4202113" y="2874533"/>
            <a:ext cx="1194594" cy="370668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2000" b="1" i="1" dirty="0">
                <a:latin typeface="Times New Roman"/>
                <a:ea typeface="Times New Roman"/>
              </a:rPr>
              <a:t>Bước 3) </a:t>
            </a:r>
            <a:r>
              <a:rPr lang="vi-VN" sz="2000" b="1" i="1" dirty="0">
                <a:latin typeface="Times New Roman"/>
                <a:ea typeface="Times New Roman"/>
              </a:rPr>
              <a:t>Xem một hoạt động nhóm</a:t>
            </a:r>
            <a:endParaRPr lang="en-US" sz="2000" b="1" i="1" dirty="0">
              <a:solidFill>
                <a:schemeClr val="tx1"/>
              </a:solidFill>
              <a:latin typeface="Times New Roman" pitchFamily="18" charset="0"/>
              <a:cs typeface="Times New Roman" pitchFamily="18" charset="0"/>
            </a:endParaRPr>
          </a:p>
        </p:txBody>
      </p:sp>
      <p:cxnSp>
        <p:nvCxnSpPr>
          <p:cNvPr id="17" name="Straight Arrow Connector 16">
            <a:extLst>
              <a:ext uri="{FF2B5EF4-FFF2-40B4-BE49-F238E27FC236}">
                <a16:creationId xmlns:a16="http://schemas.microsoft.com/office/drawing/2014/main" id="{801320EE-652F-8BB8-0E4D-8F9D0A1AD3AC}"/>
              </a:ext>
            </a:extLst>
          </p:cNvPr>
          <p:cNvCxnSpPr>
            <a:cxnSpLocks/>
          </p:cNvCxnSpPr>
          <p:nvPr/>
        </p:nvCxnSpPr>
        <p:spPr>
          <a:xfrm flipH="1">
            <a:off x="5056982" y="1973909"/>
            <a:ext cx="999808" cy="90062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par>
                                <p:cTn id="15" presetID="2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par>
                                <p:cTn id="21" presetID="2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par>
                                <p:cTn id="24" presetID="22" presetClass="entr" presetSubtype="4"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par>
                                <p:cTn id="27" presetID="22" presetClass="entr" presetSubtype="4"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down)">
                                      <p:cBhvr>
                                        <p:cTn id="29" dur="500"/>
                                        <p:tgtEl>
                                          <p:spTgt spid="35"/>
                                        </p:tgtEl>
                                      </p:cBhvr>
                                    </p:animEffect>
                                  </p:childTnLst>
                                </p:cTn>
                              </p:par>
                              <p:par>
                                <p:cTn id="30" presetID="22" presetClass="entr" presetSubtype="4" fill="hold" nodeType="with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down)">
                                      <p:cBhvr>
                                        <p:cTn id="32" dur="500"/>
                                        <p:tgtEl>
                                          <p:spTgt spid="6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barn(inVertical)">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barn(inVertical)">
                                      <p:cBhvr>
                                        <p:cTn id="63" dur="5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barn(inVertical)">
                                      <p:cBhvr>
                                        <p:cTn id="7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1" grpId="0" animBg="1"/>
      <p:bldP spid="31"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17481"/>
            <a:ext cx="11948319" cy="59960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indent="362945" algn="just">
              <a:lnSpc>
                <a:spcPct val="150000"/>
              </a:lnSpc>
              <a:spcBef>
                <a:spcPts val="399"/>
              </a:spcBef>
              <a:spcAft>
                <a:spcPts val="399"/>
              </a:spcAft>
              <a:defRPr/>
            </a:pP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Bước 1: Tập hợp đội ngũ nhóm trưởng để họp </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indent="362945" algn="just">
              <a:lnSpc>
                <a:spcPct val="150000"/>
              </a:lnSpc>
              <a:spcBef>
                <a:spcPts val="399"/>
              </a:spcBef>
              <a:spcAft>
                <a:spcPts val="399"/>
              </a:spcAft>
              <a:defRPr/>
            </a:pP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 bàn luận</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indent="362945" algn="just">
              <a:lnSpc>
                <a:spcPct val="150000"/>
              </a:lnSpc>
              <a:spcBef>
                <a:spcPts val="399"/>
              </a:spcBef>
              <a:spcAft>
                <a:spcPts val="399"/>
              </a:spcAft>
              <a:defRPr/>
            </a:pP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Mỗi nhóm trưởng hiểu được trách nhiệm </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indent="362945" algn="just">
              <a:lnSpc>
                <a:spcPct val="150000"/>
              </a:lnSpc>
              <a:spcBef>
                <a:spcPts val="399"/>
              </a:spcBef>
              <a:spcAft>
                <a:spcPts val="399"/>
              </a:spcAft>
              <a:defRPr/>
            </a:pP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 côngv</a:t>
            </a:r>
            <a:r>
              <a:rPr lang="vi-VN"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iệc cần làm </a:t>
            </a:r>
          </a:p>
          <a:p>
            <a:pPr indent="362945" algn="just">
              <a:lnSpc>
                <a:spcPct val="150000"/>
              </a:lnSpc>
              <a:spcBef>
                <a:spcPts val="399"/>
              </a:spcBef>
              <a:spcAft>
                <a:spcPts val="399"/>
              </a:spcAft>
              <a:defRPr/>
            </a:pP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Thấy được lợi ích, giá trị của công việc để </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indent="362945" algn="just">
              <a:lnSpc>
                <a:spcPct val="150000"/>
              </a:lnSpc>
              <a:spcBef>
                <a:spcPts val="399"/>
              </a:spcBef>
              <a:spcAft>
                <a:spcPts val="399"/>
              </a:spcAft>
              <a:defRPr/>
            </a:pP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hào hứng tham gia</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indent="362945" algn="just">
              <a:lnSpc>
                <a:spcPct val="150000"/>
              </a:lnSpc>
              <a:spcBef>
                <a:spcPts val="399"/>
              </a:spcBef>
              <a:spcAft>
                <a:spcPts val="399"/>
              </a:spcAft>
              <a:defRPr/>
            </a:pP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indent="362945" algn="just">
              <a:lnSpc>
                <a:spcPct val="150000"/>
              </a:lnSpc>
              <a:spcBef>
                <a:spcPts val="399"/>
              </a:spcBef>
              <a:spcAft>
                <a:spcPts val="399"/>
              </a:spcAft>
              <a:defRPr/>
            </a:pPr>
            <a:endPar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2" name="Picture 31">
            <a:extLst>
              <a:ext uri="{FF2B5EF4-FFF2-40B4-BE49-F238E27FC236}">
                <a16:creationId xmlns:a16="http://schemas.microsoft.com/office/drawing/2014/main" id="{5D1695BF-76C9-4FB3-AA66-5D7DD198FF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5320" y="867064"/>
            <a:ext cx="4953000" cy="5606077"/>
          </a:xfrm>
          <a:prstGeom prst="rect">
            <a:avLst/>
          </a:prstGeom>
        </p:spPr>
      </p:pic>
    </p:spTree>
    <p:extLst>
      <p:ext uri="{BB962C8B-B14F-4D97-AF65-F5344CB8AC3E}">
        <p14:creationId xmlns:p14="http://schemas.microsoft.com/office/powerpoint/2010/main" val="93664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3A5917-F652-4A9D-BF00-5A043FE08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0288" y="1828800"/>
            <a:ext cx="3653828" cy="4561761"/>
          </a:xfrm>
          <a:prstGeom prst="rect">
            <a:avLst/>
          </a:prstGeom>
        </p:spPr>
      </p:pic>
      <p:pic>
        <p:nvPicPr>
          <p:cNvPr id="10" name="Picture 9">
            <a:extLst>
              <a:ext uri="{FF2B5EF4-FFF2-40B4-BE49-F238E27FC236}">
                <a16:creationId xmlns:a16="http://schemas.microsoft.com/office/drawing/2014/main" id="{C689557C-9E22-4654-A45B-587420F8B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8627" y="1828799"/>
            <a:ext cx="3653826" cy="4561761"/>
          </a:xfrm>
          <a:prstGeom prst="rect">
            <a:avLst/>
          </a:prstGeom>
        </p:spPr>
      </p:pic>
      <p:pic>
        <p:nvPicPr>
          <p:cNvPr id="18" name="Picture 17">
            <a:extLst>
              <a:ext uri="{FF2B5EF4-FFF2-40B4-BE49-F238E27FC236}">
                <a16:creationId xmlns:a16="http://schemas.microsoft.com/office/drawing/2014/main" id="{6E7EBF6E-B137-4DF4-A38F-A266532D55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505" y="1954155"/>
            <a:ext cx="3653827" cy="4370445"/>
          </a:xfrm>
          <a:prstGeom prst="rect">
            <a:avLst/>
          </a:prstGeom>
        </p:spPr>
      </p:pic>
      <p:pic>
        <p:nvPicPr>
          <p:cNvPr id="38" name="Picture 37">
            <a:extLst>
              <a:ext uri="{FF2B5EF4-FFF2-40B4-BE49-F238E27FC236}">
                <a16:creationId xmlns:a16="http://schemas.microsoft.com/office/drawing/2014/main" id="{D54712AD-AA96-4148-B946-8B1ECBAFED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386" y="1828800"/>
            <a:ext cx="3653827" cy="4561761"/>
          </a:xfrm>
          <a:prstGeom prst="rect">
            <a:avLst/>
          </a:prstGeom>
        </p:spPr>
      </p:pic>
      <p:sp>
        <p:nvSpPr>
          <p:cNvPr id="25" name="TextBox 24">
            <a:extLst>
              <a:ext uri="{FF2B5EF4-FFF2-40B4-BE49-F238E27FC236}">
                <a16:creationId xmlns:a16="http://schemas.microsoft.com/office/drawing/2014/main" id="{59011F95-3B99-430C-AE5A-F63FAD7DAA8B}"/>
              </a:ext>
            </a:extLst>
          </p:cNvPr>
          <p:cNvSpPr txBox="1"/>
          <p:nvPr/>
        </p:nvSpPr>
        <p:spPr>
          <a:xfrm>
            <a:off x="239386" y="228600"/>
            <a:ext cx="9489295" cy="130753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lnSpc>
                <a:spcPct val="150000"/>
              </a:lnSpc>
              <a:spcBef>
                <a:spcPts val="399"/>
              </a:spcBef>
              <a:spcAft>
                <a:spcPts val="399"/>
              </a:spcAft>
              <a:defRPr/>
            </a:pP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B2: Giáo viên chủ nhiệm đóng vai trò nhóm trưởng. Các nhóm trưởng tương lai sẽ là thành viên.</a:t>
            </a:r>
            <a:endParaRPr lang="vi-VN"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3885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1966119" y="1522678"/>
            <a:ext cx="8611394" cy="3621441"/>
          </a:xfrm>
          <a:prstGeom prst="rect">
            <a:avLst/>
          </a:prstGeom>
        </p:spPr>
        <p:txBody>
          <a:bodyPr wrap="square">
            <a:spAutoFit/>
          </a:bodyPr>
          <a:lstStyle/>
          <a:p>
            <a:pPr algn="ctr">
              <a:lnSpc>
                <a:spcPct val="130000"/>
              </a:lnSpc>
            </a:pPr>
            <a:r>
              <a:rPr lang="en-US" sz="3600" b="1" dirty="0">
                <a:solidFill>
                  <a:srgbClr val="FF0000"/>
                </a:solidFill>
                <a:latin typeface="Times New Roman" panose="02020603050405020304" pitchFamily="18" charset="0"/>
                <a:ea typeface="Times New Roman" panose="02020603050405020304" pitchFamily="18" charset="0"/>
              </a:rPr>
              <a:t>TÊN </a:t>
            </a:r>
            <a:r>
              <a:rPr lang="vi-VN" sz="3600" b="1" dirty="0">
                <a:solidFill>
                  <a:srgbClr val="FF0000"/>
                </a:solidFill>
                <a:latin typeface="Times New Roman" panose="02020603050405020304" pitchFamily="18" charset="0"/>
                <a:ea typeface="Times New Roman" panose="02020603050405020304" pitchFamily="18" charset="0"/>
              </a:rPr>
              <a:t>BIỆN</a:t>
            </a:r>
            <a:r>
              <a:rPr lang="en-US" sz="3600" b="1" dirty="0">
                <a:solidFill>
                  <a:srgbClr val="FF0000"/>
                </a:solidFill>
                <a:latin typeface="Times New Roman" panose="02020603050405020304" pitchFamily="18" charset="0"/>
                <a:ea typeface="Times New Roman" panose="02020603050405020304" pitchFamily="18" charset="0"/>
              </a:rPr>
              <a:t> PHÁP</a:t>
            </a:r>
            <a:endParaRPr lang="en-US" sz="3600" dirty="0">
              <a:latin typeface="Times New Roman" panose="02020603050405020304" pitchFamily="18" charset="0"/>
              <a:ea typeface="Times New Roman" panose="02020603050405020304" pitchFamily="18" charset="0"/>
            </a:endParaRPr>
          </a:p>
          <a:p>
            <a:pPr algn="ctr">
              <a:lnSpc>
                <a:spcPct val="130000"/>
              </a:lnSpc>
            </a:pPr>
            <a:r>
              <a:rPr lang="en-US" altLang="vi-VN" sz="3600" dirty="0" err="1">
                <a:latin typeface="Times New Roman" panose="02020603050405020304" pitchFamily="18" charset="0"/>
                <a:ea typeface="Calibri" panose="020F0502020204030204" pitchFamily="34" charset="0"/>
                <a:cs typeface="Times New Roman" panose="02020603050405020304" pitchFamily="18" charset="0"/>
                <a:sym typeface="Patrick Hand SC"/>
              </a:rPr>
              <a:t>Tên</a:t>
            </a:r>
            <a:r>
              <a:rPr lang="en-US" altLang="vi-VN" sz="3600" dirty="0">
                <a:latin typeface="Times New Roman" panose="02020603050405020304" pitchFamily="18" charset="0"/>
                <a:ea typeface="Calibri" panose="020F0502020204030204" pitchFamily="34" charset="0"/>
                <a:cs typeface="Times New Roman" panose="02020603050405020304" pitchFamily="18" charset="0"/>
                <a:sym typeface="Patrick Hand SC"/>
              </a:rPr>
              <a:t> </a:t>
            </a:r>
            <a:r>
              <a:rPr lang="en-US" altLang="vi-VN" sz="3600" dirty="0" err="1">
                <a:latin typeface="Times New Roman" panose="02020603050405020304" pitchFamily="18" charset="0"/>
                <a:ea typeface="Calibri" panose="020F0502020204030204" pitchFamily="34" charset="0"/>
                <a:cs typeface="Times New Roman" panose="02020603050405020304" pitchFamily="18" charset="0"/>
                <a:sym typeface="Patrick Hand SC"/>
              </a:rPr>
              <a:t>biện</a:t>
            </a:r>
            <a:r>
              <a:rPr lang="en-US" altLang="vi-VN" sz="3600" dirty="0">
                <a:latin typeface="Times New Roman" panose="02020603050405020304" pitchFamily="18" charset="0"/>
                <a:ea typeface="Calibri" panose="020F0502020204030204" pitchFamily="34" charset="0"/>
                <a:cs typeface="Times New Roman" panose="02020603050405020304" pitchFamily="18" charset="0"/>
                <a:sym typeface="Patrick Hand SC"/>
              </a:rPr>
              <a:t> </a:t>
            </a:r>
            <a:r>
              <a:rPr lang="en-US" altLang="vi-VN" sz="3600" dirty="0" err="1">
                <a:latin typeface="Times New Roman" panose="02020603050405020304" pitchFamily="18" charset="0"/>
                <a:ea typeface="Calibri" panose="020F0502020204030204" pitchFamily="34" charset="0"/>
                <a:cs typeface="Times New Roman" panose="02020603050405020304" pitchFamily="18" charset="0"/>
                <a:sym typeface="Patrick Hand SC"/>
              </a:rPr>
              <a:t>pháp</a:t>
            </a:r>
            <a:r>
              <a:rPr lang="en-US" altLang="vi-VN" sz="3600" dirty="0">
                <a:latin typeface="Times New Roman" panose="02020603050405020304" pitchFamily="18" charset="0"/>
                <a:ea typeface="Calibri" panose="020F0502020204030204" pitchFamily="34" charset="0"/>
                <a:cs typeface="Times New Roman" panose="02020603050405020304" pitchFamily="18" charset="0"/>
                <a:sym typeface="Patrick Hand SC"/>
              </a:rPr>
              <a:t>: “XÂY DỰNG ĐỘI NGŨ NHÓM TRƯỞNG CHO HỌC SINH LỚP 5A1 TRƯỜNG TH Y NGÔNG”.</a:t>
            </a:r>
            <a:endParaRPr lang="en-US" altLang="en-US" sz="3600" dirty="0">
              <a:solidFill>
                <a:srgbClr val="FF0000"/>
              </a:solidFill>
              <a:latin typeface=".VnTime" panose="020B7200000000000000" pitchFamily="34" charset="0"/>
            </a:endParaRPr>
          </a:p>
          <a:p>
            <a:pPr algn="ctr">
              <a:lnSpc>
                <a:spcPct val="130000"/>
              </a:lnSpc>
            </a:pPr>
            <a:endParaRPr lang="en-US" sz="3600" dirty="0">
              <a:solidFill>
                <a:schemeClr val="tx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148851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0B2F5834-84BF-45F4-982A-BC47429A476A}"/>
              </a:ext>
            </a:extLst>
          </p:cNvPr>
          <p:cNvSpPr txBox="1"/>
          <p:nvPr/>
        </p:nvSpPr>
        <p:spPr>
          <a:xfrm>
            <a:off x="670719" y="267341"/>
            <a:ext cx="11338720" cy="8104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spcBef>
                <a:spcPts val="399"/>
              </a:spcBef>
              <a:spcAft>
                <a:spcPts val="399"/>
              </a:spcAft>
              <a:defRPr/>
            </a:pPr>
            <a:endParaRPr lang="vi-VN" sz="2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399"/>
              </a:spcBef>
              <a:spcAft>
                <a:spcPts val="399"/>
              </a:spcAft>
              <a:defRPr/>
            </a:pPr>
            <a:endParaRPr lang="vi-VN"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lnSpc>
                <a:spcPct val="150000"/>
              </a:lnSpc>
              <a:spcBef>
                <a:spcPts val="399"/>
              </a:spcBef>
              <a:spcAft>
                <a:spcPts val="399"/>
              </a:spcAft>
              <a:buFontTx/>
              <a:buChar char="-"/>
              <a:defRPr/>
            </a:pP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spcBef>
                <a:spcPts val="399"/>
              </a:spcBef>
              <a:spcAft>
                <a:spcPts val="399"/>
              </a:spcAft>
              <a:buFontTx/>
              <a:buChar char="-"/>
              <a:defRPr/>
            </a:pPr>
            <a:endPar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spcBef>
                <a:spcPts val="399"/>
              </a:spcBef>
              <a:spcAft>
                <a:spcPts val="399"/>
              </a:spcAft>
              <a:buFontTx/>
              <a:buChar char="-"/>
              <a:defRPr/>
            </a:pPr>
            <a:endPar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indent="362945" algn="just">
              <a:lnSpc>
                <a:spcPct val="150000"/>
              </a:lnSpc>
              <a:spcBef>
                <a:spcPts val="399"/>
              </a:spcBef>
              <a:spcAft>
                <a:spcPts val="399"/>
              </a:spcAft>
              <a:defRPr/>
            </a:pPr>
            <a:endPar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indent="362945" algn="just">
              <a:lnSpc>
                <a:spcPct val="150000"/>
              </a:lnSpc>
              <a:spcBef>
                <a:spcPts val="399"/>
              </a:spcBef>
              <a:spcAft>
                <a:spcPts val="399"/>
              </a:spcAft>
              <a:defRPr/>
            </a:pPr>
            <a:endPar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indent="362945" algn="just">
              <a:lnSpc>
                <a:spcPct val="150000"/>
              </a:lnSpc>
              <a:spcBef>
                <a:spcPts val="399"/>
              </a:spcBef>
              <a:spcAft>
                <a:spcPts val="399"/>
              </a:spcAft>
              <a:defRPr/>
            </a:pPr>
            <a:endPar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indent="362945" algn="just">
              <a:lnSpc>
                <a:spcPct val="150000"/>
              </a:lnSpc>
              <a:spcBef>
                <a:spcPts val="399"/>
              </a:spcBef>
              <a:spcAft>
                <a:spcPts val="399"/>
              </a:spcAft>
              <a:defRPr/>
            </a:pPr>
            <a:endPar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indent="362945" algn="just">
              <a:lnSpc>
                <a:spcPct val="150000"/>
              </a:lnSpc>
              <a:spcBef>
                <a:spcPts val="399"/>
              </a:spcBef>
              <a:spcAft>
                <a:spcPts val="399"/>
              </a:spcAft>
              <a:defRPr/>
            </a:pPr>
            <a:endPar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indent="362945" algn="just">
              <a:lnSpc>
                <a:spcPct val="150000"/>
              </a:lnSpc>
              <a:spcBef>
                <a:spcPts val="399"/>
              </a:spcBef>
              <a:spcAft>
                <a:spcPts val="399"/>
              </a:spcAft>
              <a:defRPr/>
            </a:pP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2" name="Group 31">
            <a:extLst>
              <a:ext uri="{FF2B5EF4-FFF2-40B4-BE49-F238E27FC236}">
                <a16:creationId xmlns:a16="http://schemas.microsoft.com/office/drawing/2014/main" id="{BEAF133B-0B26-44BA-9F56-7973218E01C6}"/>
              </a:ext>
            </a:extLst>
          </p:cNvPr>
          <p:cNvGrpSpPr/>
          <p:nvPr/>
        </p:nvGrpSpPr>
        <p:grpSpPr>
          <a:xfrm>
            <a:off x="289719" y="1954"/>
            <a:ext cx="8155851" cy="945828"/>
            <a:chOff x="-22123" y="-96972"/>
            <a:chExt cx="4666695" cy="2741011"/>
          </a:xfrm>
        </p:grpSpPr>
        <p:grpSp>
          <p:nvGrpSpPr>
            <p:cNvPr id="34" name="Group 33">
              <a:extLst>
                <a:ext uri="{FF2B5EF4-FFF2-40B4-BE49-F238E27FC236}">
                  <a16:creationId xmlns:a16="http://schemas.microsoft.com/office/drawing/2014/main" id="{3046A348-E9BD-4A0A-9F0A-3E56DFFC2F60}"/>
                </a:ext>
              </a:extLst>
            </p:cNvPr>
            <p:cNvGrpSpPr/>
            <p:nvPr/>
          </p:nvGrpSpPr>
          <p:grpSpPr>
            <a:xfrm>
              <a:off x="-22123" y="248477"/>
              <a:ext cx="4666695" cy="1647000"/>
              <a:chOff x="398791" y="582305"/>
              <a:chExt cx="11530370" cy="2058893"/>
            </a:xfrm>
          </p:grpSpPr>
          <p:sp>
            <p:nvSpPr>
              <p:cNvPr id="40" name="Rectangle 39">
                <a:extLst>
                  <a:ext uri="{FF2B5EF4-FFF2-40B4-BE49-F238E27FC236}">
                    <a16:creationId xmlns:a16="http://schemas.microsoft.com/office/drawing/2014/main" id="{2CBA87DA-B41F-4641-938D-B417D1F6EA2B}"/>
                  </a:ext>
                </a:extLst>
              </p:cNvPr>
              <p:cNvSpPr/>
              <p:nvPr/>
            </p:nvSpPr>
            <p:spPr>
              <a:xfrm>
                <a:off x="4015408" y="583095"/>
                <a:ext cx="7589520" cy="1645922"/>
              </a:xfrm>
              <a:prstGeom prst="rect">
                <a:avLst/>
              </a:prstGeom>
              <a:solidFill>
                <a:srgbClr val="B8F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5">
                  <a:solidFill>
                    <a:prstClr val="black"/>
                  </a:solidFill>
                  <a:latin typeface="Calibri" panose="020F0502020204030204"/>
                </a:endParaRPr>
              </a:p>
            </p:txBody>
          </p:sp>
          <p:pic>
            <p:nvPicPr>
              <p:cNvPr id="67" name="Picture 66">
                <a:extLst>
                  <a:ext uri="{FF2B5EF4-FFF2-40B4-BE49-F238E27FC236}">
                    <a16:creationId xmlns:a16="http://schemas.microsoft.com/office/drawing/2014/main" id="{1DDE94AD-6CB0-415D-82C2-38CDAF105845}"/>
                  </a:ext>
                </a:extLst>
              </p:cNvPr>
              <p:cNvPicPr>
                <a:picLocks noChangeAspect="1"/>
              </p:cNvPicPr>
              <p:nvPr/>
            </p:nvPicPr>
            <p:blipFill rotWithShape="1">
              <a:blip r:embed="rId2"/>
              <a:srcRect l="90679" t="92352"/>
              <a:stretch/>
            </p:blipFill>
            <p:spPr>
              <a:xfrm>
                <a:off x="7076048" y="2229015"/>
                <a:ext cx="4853113" cy="412183"/>
              </a:xfrm>
              <a:prstGeom prst="rect">
                <a:avLst/>
              </a:prstGeom>
            </p:spPr>
          </p:pic>
          <p:sp>
            <p:nvSpPr>
              <p:cNvPr id="68" name="Rectangle 67">
                <a:extLst>
                  <a:ext uri="{FF2B5EF4-FFF2-40B4-BE49-F238E27FC236}">
                    <a16:creationId xmlns:a16="http://schemas.microsoft.com/office/drawing/2014/main" id="{CF109DAA-0505-4431-AC52-8D61CDD9BF50}"/>
                  </a:ext>
                </a:extLst>
              </p:cNvPr>
              <p:cNvSpPr/>
              <p:nvPr/>
            </p:nvSpPr>
            <p:spPr>
              <a:xfrm>
                <a:off x="1156875" y="583096"/>
                <a:ext cx="2534299" cy="1645920"/>
              </a:xfrm>
              <a:prstGeom prst="rect">
                <a:avLst/>
              </a:prstGeom>
              <a:solidFill>
                <a:srgbClr val="4DD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69" name="Oval 68">
                <a:extLst>
                  <a:ext uri="{FF2B5EF4-FFF2-40B4-BE49-F238E27FC236}">
                    <a16:creationId xmlns:a16="http://schemas.microsoft.com/office/drawing/2014/main" id="{ECFD903C-4BE4-49E7-80FF-6E5588C04610}"/>
                  </a:ext>
                </a:extLst>
              </p:cNvPr>
              <p:cNvSpPr/>
              <p:nvPr/>
            </p:nvSpPr>
            <p:spPr>
              <a:xfrm>
                <a:off x="3419475" y="784225"/>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0" name="Oval 69">
                <a:extLst>
                  <a:ext uri="{FF2B5EF4-FFF2-40B4-BE49-F238E27FC236}">
                    <a16:creationId xmlns:a16="http://schemas.microsoft.com/office/drawing/2014/main" id="{031D8760-C605-409B-8335-C201BE6F6894}"/>
                  </a:ext>
                </a:extLst>
              </p:cNvPr>
              <p:cNvSpPr/>
              <p:nvPr/>
            </p:nvSpPr>
            <p:spPr>
              <a:xfrm>
                <a:off x="3419474" y="1311833"/>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1" name="Oval 70">
                <a:extLst>
                  <a:ext uri="{FF2B5EF4-FFF2-40B4-BE49-F238E27FC236}">
                    <a16:creationId xmlns:a16="http://schemas.microsoft.com/office/drawing/2014/main" id="{74B76B32-D2C5-4AD5-8C0B-C99E9278C094}"/>
                  </a:ext>
                </a:extLst>
              </p:cNvPr>
              <p:cNvSpPr/>
              <p:nvPr/>
            </p:nvSpPr>
            <p:spPr>
              <a:xfrm>
                <a:off x="3419473" y="1839442"/>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2" name="Oval 71">
                <a:extLst>
                  <a:ext uri="{FF2B5EF4-FFF2-40B4-BE49-F238E27FC236}">
                    <a16:creationId xmlns:a16="http://schemas.microsoft.com/office/drawing/2014/main" id="{FDDD83C4-671B-4089-8203-019E44885FA2}"/>
                  </a:ext>
                </a:extLst>
              </p:cNvPr>
              <p:cNvSpPr/>
              <p:nvPr/>
            </p:nvSpPr>
            <p:spPr>
              <a:xfrm>
                <a:off x="4152900" y="784225"/>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3" name="Oval 72">
                <a:extLst>
                  <a:ext uri="{FF2B5EF4-FFF2-40B4-BE49-F238E27FC236}">
                    <a16:creationId xmlns:a16="http://schemas.microsoft.com/office/drawing/2014/main" id="{AA2462E1-2C3E-4107-BCFA-F86CB31C3906}"/>
                  </a:ext>
                </a:extLst>
              </p:cNvPr>
              <p:cNvSpPr/>
              <p:nvPr/>
            </p:nvSpPr>
            <p:spPr>
              <a:xfrm>
                <a:off x="4152899" y="1311833"/>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4" name="Oval 73">
                <a:extLst>
                  <a:ext uri="{FF2B5EF4-FFF2-40B4-BE49-F238E27FC236}">
                    <a16:creationId xmlns:a16="http://schemas.microsoft.com/office/drawing/2014/main" id="{B306F897-EEE9-4789-B4CE-0AF7ECA47084}"/>
                  </a:ext>
                </a:extLst>
              </p:cNvPr>
              <p:cNvSpPr/>
              <p:nvPr/>
            </p:nvSpPr>
            <p:spPr>
              <a:xfrm>
                <a:off x="4152898" y="1839442"/>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5" name="Rectangle: Rounded Corners 122">
                <a:extLst>
                  <a:ext uri="{FF2B5EF4-FFF2-40B4-BE49-F238E27FC236}">
                    <a16:creationId xmlns:a16="http://schemas.microsoft.com/office/drawing/2014/main" id="{DEBA9CC3-BF3F-41A0-BD70-4F2F02775D6A}"/>
                  </a:ext>
                </a:extLst>
              </p:cNvPr>
              <p:cNvSpPr/>
              <p:nvPr/>
            </p:nvSpPr>
            <p:spPr>
              <a:xfrm>
                <a:off x="3451222" y="820275"/>
                <a:ext cx="815977" cy="762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6" name="Rectangle: Rounded Corners 123">
                <a:extLst>
                  <a:ext uri="{FF2B5EF4-FFF2-40B4-BE49-F238E27FC236}">
                    <a16:creationId xmlns:a16="http://schemas.microsoft.com/office/drawing/2014/main" id="{A96C117C-8ED3-483F-B756-37CB23FF0D7E}"/>
                  </a:ext>
                </a:extLst>
              </p:cNvPr>
              <p:cNvSpPr/>
              <p:nvPr/>
            </p:nvSpPr>
            <p:spPr>
              <a:xfrm>
                <a:off x="3451222" y="1345733"/>
                <a:ext cx="815977" cy="762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7" name="Rectangle: Rounded Corners 124">
                <a:extLst>
                  <a:ext uri="{FF2B5EF4-FFF2-40B4-BE49-F238E27FC236}">
                    <a16:creationId xmlns:a16="http://schemas.microsoft.com/office/drawing/2014/main" id="{953A7041-64D3-443A-8F92-54532F64DF0A}"/>
                  </a:ext>
                </a:extLst>
              </p:cNvPr>
              <p:cNvSpPr/>
              <p:nvPr/>
            </p:nvSpPr>
            <p:spPr>
              <a:xfrm>
                <a:off x="3451222" y="1871192"/>
                <a:ext cx="815977" cy="762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pic>
            <p:nvPicPr>
              <p:cNvPr id="78" name="Picture 77">
                <a:extLst>
                  <a:ext uri="{FF2B5EF4-FFF2-40B4-BE49-F238E27FC236}">
                    <a16:creationId xmlns:a16="http://schemas.microsoft.com/office/drawing/2014/main" id="{C5E58575-DABA-44C5-8810-45DF46289D51}"/>
                  </a:ext>
                </a:extLst>
              </p:cNvPr>
              <p:cNvPicPr>
                <a:picLocks noChangeAspect="1"/>
              </p:cNvPicPr>
              <p:nvPr/>
            </p:nvPicPr>
            <p:blipFill rotWithShape="1">
              <a:blip r:embed="rId2"/>
              <a:srcRect l="90679" t="92352"/>
              <a:stretch/>
            </p:blipFill>
            <p:spPr>
              <a:xfrm flipH="1">
                <a:off x="398791" y="2229805"/>
                <a:ext cx="3896982" cy="398458"/>
              </a:xfrm>
              <a:prstGeom prst="rect">
                <a:avLst/>
              </a:prstGeom>
            </p:spPr>
          </p:pic>
          <p:sp>
            <p:nvSpPr>
              <p:cNvPr id="79" name="Right Triangle 78">
                <a:extLst>
                  <a:ext uri="{FF2B5EF4-FFF2-40B4-BE49-F238E27FC236}">
                    <a16:creationId xmlns:a16="http://schemas.microsoft.com/office/drawing/2014/main" id="{EBC2F931-888B-4B3A-84FE-B916C8076AC7}"/>
                  </a:ext>
                </a:extLst>
              </p:cNvPr>
              <p:cNvSpPr/>
              <p:nvPr/>
            </p:nvSpPr>
            <p:spPr>
              <a:xfrm rot="10800000">
                <a:off x="10922756" y="582305"/>
                <a:ext cx="682172" cy="682172"/>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grpSp>
        <p:sp>
          <p:nvSpPr>
            <p:cNvPr id="35" name="Rectangle 34">
              <a:extLst>
                <a:ext uri="{FF2B5EF4-FFF2-40B4-BE49-F238E27FC236}">
                  <a16:creationId xmlns:a16="http://schemas.microsoft.com/office/drawing/2014/main" id="{7D606871-4F3F-468E-874F-5D1855EE3285}"/>
                </a:ext>
              </a:extLst>
            </p:cNvPr>
            <p:cNvSpPr/>
            <p:nvPr/>
          </p:nvSpPr>
          <p:spPr>
            <a:xfrm>
              <a:off x="94595" y="-96972"/>
              <a:ext cx="1185628" cy="1690488"/>
            </a:xfrm>
            <a:prstGeom prst="rect">
              <a:avLst/>
            </a:prstGeom>
            <a:noFill/>
          </p:spPr>
          <p:txBody>
            <a:bodyPr wrap="square" lIns="91214" tIns="45607" rIns="91214" bIns="45607">
              <a:spAutoFit/>
            </a:bodyPr>
            <a:lstStyle/>
            <a:p>
              <a:pPr algn="ctr">
                <a:defRPr/>
              </a:pPr>
              <a:r>
                <a:rPr lang="vi-VN" sz="3192" dirty="0">
                  <a:ln w="0"/>
                  <a:solidFill>
                    <a:prstClr val="white"/>
                  </a:solidFill>
                  <a:effectLst>
                    <a:outerShdw blurRad="38100" dist="19050" dir="2700000" algn="tl" rotWithShape="0">
                      <a:prstClr val="black">
                        <a:alpha val="40000"/>
                      </a:prstClr>
                    </a:outerShdw>
                  </a:effectLst>
                  <a:latin typeface="Tekton Pro" panose="020F0603020208020904" pitchFamily="34" charset="0"/>
                </a:rPr>
                <a:t>3.2</a:t>
              </a:r>
              <a:endParaRPr lang="en-US" sz="3192" dirty="0">
                <a:ln w="0"/>
                <a:solidFill>
                  <a:prstClr val="white"/>
                </a:solidFill>
                <a:effectLst>
                  <a:outerShdw blurRad="38100" dist="19050" dir="2700000" algn="tl" rotWithShape="0">
                    <a:prstClr val="black">
                      <a:alpha val="40000"/>
                    </a:prstClr>
                  </a:outerShdw>
                </a:effectLst>
                <a:latin typeface="Tekton Pro" panose="020F0603020208020904" pitchFamily="34" charset="0"/>
              </a:endParaRPr>
            </a:p>
          </p:txBody>
        </p:sp>
        <p:sp>
          <p:nvSpPr>
            <p:cNvPr id="37" name="TextBox 36">
              <a:extLst>
                <a:ext uri="{FF2B5EF4-FFF2-40B4-BE49-F238E27FC236}">
                  <a16:creationId xmlns:a16="http://schemas.microsoft.com/office/drawing/2014/main" id="{5375602B-728E-4DDD-B733-953544C848AE}"/>
                </a:ext>
              </a:extLst>
            </p:cNvPr>
            <p:cNvSpPr txBox="1"/>
            <p:nvPr/>
          </p:nvSpPr>
          <p:spPr>
            <a:xfrm>
              <a:off x="1638575" y="235808"/>
              <a:ext cx="2902593" cy="2408231"/>
            </a:xfrm>
            <a:prstGeom prst="rect">
              <a:avLst/>
            </a:prstGeom>
            <a:noFill/>
          </p:spPr>
          <p:txBody>
            <a:bodyPr wrap="square" rtlCol="0">
              <a:spAutoFit/>
            </a:bodyPr>
            <a:lstStyle/>
            <a:p>
              <a:pPr eaLnBrk="0" hangingPunct="0"/>
              <a:r>
                <a:rPr lang="vi-VN" sz="2400" b="1" dirty="0">
                  <a:solidFill>
                    <a:srgbClr val="0033CC"/>
                  </a:solidFill>
                  <a:latin typeface="Times New Roman" pitchFamily="18" charset="0"/>
                  <a:cs typeface="Times New Roman" pitchFamily="18" charset="0"/>
                </a:rPr>
                <a:t>Hướng dẫn nhiệm vụ nhóm trưởng.</a:t>
              </a:r>
              <a:endParaRPr lang="en-US" sz="2400" b="1" dirty="0">
                <a:solidFill>
                  <a:srgbClr val="0033CC"/>
                </a:solidFill>
                <a:latin typeface="Times New Roman" pitchFamily="18" charset="0"/>
                <a:cs typeface="Times New Roman" pitchFamily="18" charset="0"/>
              </a:endParaRPr>
            </a:p>
            <a:p>
              <a:pPr lvl="0" eaLnBrk="0" hangingPunct="0"/>
              <a:endParaRPr lang="en-US" sz="2400" b="1" dirty="0">
                <a:solidFill>
                  <a:srgbClr val="0033CC"/>
                </a:solidFill>
                <a:latin typeface="Times New Roman" pitchFamily="18" charset="0"/>
                <a:cs typeface="Times New Roman" pitchFamily="18" charset="0"/>
              </a:endParaRPr>
            </a:p>
          </p:txBody>
        </p:sp>
      </p:grpSp>
      <p:pic>
        <p:nvPicPr>
          <p:cNvPr id="49" name="Picture 48">
            <a:extLst>
              <a:ext uri="{FF2B5EF4-FFF2-40B4-BE49-F238E27FC236}">
                <a16:creationId xmlns:a16="http://schemas.microsoft.com/office/drawing/2014/main" id="{CDE8B587-DA74-4DD1-A3E0-B4850348FF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4119" y="1097193"/>
            <a:ext cx="4226212" cy="3932008"/>
          </a:xfrm>
          <a:prstGeom prst="rect">
            <a:avLst/>
          </a:prstGeom>
        </p:spPr>
      </p:pic>
      <p:pic>
        <p:nvPicPr>
          <p:cNvPr id="3" name="Picture 2">
            <a:extLst>
              <a:ext uri="{FF2B5EF4-FFF2-40B4-BE49-F238E27FC236}">
                <a16:creationId xmlns:a16="http://schemas.microsoft.com/office/drawing/2014/main" id="{57234BCB-500A-4506-B9D2-1ADC74EF0F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4305" y="1064639"/>
            <a:ext cx="5174969" cy="3932008"/>
          </a:xfrm>
          <a:prstGeom prst="rect">
            <a:avLst/>
          </a:prstGeom>
        </p:spPr>
      </p:pic>
      <p:sp>
        <p:nvSpPr>
          <p:cNvPr id="50" name="TextBox 49">
            <a:extLst>
              <a:ext uri="{FF2B5EF4-FFF2-40B4-BE49-F238E27FC236}">
                <a16:creationId xmlns:a16="http://schemas.microsoft.com/office/drawing/2014/main" id="{648B8DE3-8E22-409A-92FB-65C60B8D400C}"/>
              </a:ext>
            </a:extLst>
          </p:cNvPr>
          <p:cNvSpPr txBox="1"/>
          <p:nvPr/>
        </p:nvSpPr>
        <p:spPr>
          <a:xfrm>
            <a:off x="787408" y="5272474"/>
            <a:ext cx="9489295" cy="55643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lnSpc>
                <a:spcPct val="115000"/>
              </a:lnSpc>
              <a:spcAft>
                <a:spcPts val="600"/>
              </a:spcAft>
              <a:defRPr/>
            </a:pPr>
            <a:r>
              <a:rPr lang="vi-VN" sz="2800" dirty="0">
                <a:latin typeface="Times New Roman" panose="02020603050405020304" pitchFamily="18" charset="0"/>
                <a:ea typeface="Calibri" panose="020F0502020204030204" pitchFamily="34" charset="0"/>
                <a:cs typeface="Times New Roman" panose="02020603050405020304" pitchFamily="18" charset="0"/>
              </a:rPr>
              <a:t>Kết thúc hoạt động cho từng thành viên trong nhóm nhận xét</a:t>
            </a:r>
            <a:endParaRPr lang="vi-VN"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187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5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EAF133B-0B26-44BA-9F56-7973218E01C6}"/>
              </a:ext>
            </a:extLst>
          </p:cNvPr>
          <p:cNvGrpSpPr/>
          <p:nvPr/>
        </p:nvGrpSpPr>
        <p:grpSpPr>
          <a:xfrm>
            <a:off x="670719" y="-28974"/>
            <a:ext cx="8155851" cy="945828"/>
            <a:chOff x="-22123" y="-96972"/>
            <a:chExt cx="4666695" cy="2741011"/>
          </a:xfrm>
        </p:grpSpPr>
        <p:grpSp>
          <p:nvGrpSpPr>
            <p:cNvPr id="34" name="Group 33">
              <a:extLst>
                <a:ext uri="{FF2B5EF4-FFF2-40B4-BE49-F238E27FC236}">
                  <a16:creationId xmlns:a16="http://schemas.microsoft.com/office/drawing/2014/main" id="{3046A348-E9BD-4A0A-9F0A-3E56DFFC2F60}"/>
                </a:ext>
              </a:extLst>
            </p:cNvPr>
            <p:cNvGrpSpPr/>
            <p:nvPr/>
          </p:nvGrpSpPr>
          <p:grpSpPr>
            <a:xfrm>
              <a:off x="-22123" y="248477"/>
              <a:ext cx="4666695" cy="1647000"/>
              <a:chOff x="398791" y="582305"/>
              <a:chExt cx="11530370" cy="2058893"/>
            </a:xfrm>
          </p:grpSpPr>
          <p:sp>
            <p:nvSpPr>
              <p:cNvPr id="40" name="Rectangle 39">
                <a:extLst>
                  <a:ext uri="{FF2B5EF4-FFF2-40B4-BE49-F238E27FC236}">
                    <a16:creationId xmlns:a16="http://schemas.microsoft.com/office/drawing/2014/main" id="{2CBA87DA-B41F-4641-938D-B417D1F6EA2B}"/>
                  </a:ext>
                </a:extLst>
              </p:cNvPr>
              <p:cNvSpPr/>
              <p:nvPr/>
            </p:nvSpPr>
            <p:spPr>
              <a:xfrm>
                <a:off x="4015408" y="583095"/>
                <a:ext cx="7589520" cy="1645922"/>
              </a:xfrm>
              <a:prstGeom prst="rect">
                <a:avLst/>
              </a:prstGeom>
              <a:solidFill>
                <a:srgbClr val="B8F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5">
                  <a:solidFill>
                    <a:prstClr val="black"/>
                  </a:solidFill>
                  <a:latin typeface="Calibri" panose="020F0502020204030204"/>
                </a:endParaRPr>
              </a:p>
            </p:txBody>
          </p:sp>
          <p:pic>
            <p:nvPicPr>
              <p:cNvPr id="67" name="Picture 66">
                <a:extLst>
                  <a:ext uri="{FF2B5EF4-FFF2-40B4-BE49-F238E27FC236}">
                    <a16:creationId xmlns:a16="http://schemas.microsoft.com/office/drawing/2014/main" id="{1DDE94AD-6CB0-415D-82C2-38CDAF105845}"/>
                  </a:ext>
                </a:extLst>
              </p:cNvPr>
              <p:cNvPicPr>
                <a:picLocks noChangeAspect="1"/>
              </p:cNvPicPr>
              <p:nvPr/>
            </p:nvPicPr>
            <p:blipFill rotWithShape="1">
              <a:blip r:embed="rId2"/>
              <a:srcRect l="90679" t="92352"/>
              <a:stretch/>
            </p:blipFill>
            <p:spPr>
              <a:xfrm>
                <a:off x="7076048" y="2229015"/>
                <a:ext cx="4853113" cy="412183"/>
              </a:xfrm>
              <a:prstGeom prst="rect">
                <a:avLst/>
              </a:prstGeom>
            </p:spPr>
          </p:pic>
          <p:sp>
            <p:nvSpPr>
              <p:cNvPr id="68" name="Rectangle 67">
                <a:extLst>
                  <a:ext uri="{FF2B5EF4-FFF2-40B4-BE49-F238E27FC236}">
                    <a16:creationId xmlns:a16="http://schemas.microsoft.com/office/drawing/2014/main" id="{CF109DAA-0505-4431-AC52-8D61CDD9BF50}"/>
                  </a:ext>
                </a:extLst>
              </p:cNvPr>
              <p:cNvSpPr/>
              <p:nvPr/>
            </p:nvSpPr>
            <p:spPr>
              <a:xfrm>
                <a:off x="1156875" y="583096"/>
                <a:ext cx="2534299" cy="1645920"/>
              </a:xfrm>
              <a:prstGeom prst="rect">
                <a:avLst/>
              </a:prstGeom>
              <a:solidFill>
                <a:srgbClr val="4DD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69" name="Oval 68">
                <a:extLst>
                  <a:ext uri="{FF2B5EF4-FFF2-40B4-BE49-F238E27FC236}">
                    <a16:creationId xmlns:a16="http://schemas.microsoft.com/office/drawing/2014/main" id="{ECFD903C-4BE4-49E7-80FF-6E5588C04610}"/>
                  </a:ext>
                </a:extLst>
              </p:cNvPr>
              <p:cNvSpPr/>
              <p:nvPr/>
            </p:nvSpPr>
            <p:spPr>
              <a:xfrm>
                <a:off x="3419475" y="784225"/>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0" name="Oval 69">
                <a:extLst>
                  <a:ext uri="{FF2B5EF4-FFF2-40B4-BE49-F238E27FC236}">
                    <a16:creationId xmlns:a16="http://schemas.microsoft.com/office/drawing/2014/main" id="{031D8760-C605-409B-8335-C201BE6F6894}"/>
                  </a:ext>
                </a:extLst>
              </p:cNvPr>
              <p:cNvSpPr/>
              <p:nvPr/>
            </p:nvSpPr>
            <p:spPr>
              <a:xfrm>
                <a:off x="3419474" y="1311833"/>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1" name="Oval 70">
                <a:extLst>
                  <a:ext uri="{FF2B5EF4-FFF2-40B4-BE49-F238E27FC236}">
                    <a16:creationId xmlns:a16="http://schemas.microsoft.com/office/drawing/2014/main" id="{74B76B32-D2C5-4AD5-8C0B-C99E9278C094}"/>
                  </a:ext>
                </a:extLst>
              </p:cNvPr>
              <p:cNvSpPr/>
              <p:nvPr/>
            </p:nvSpPr>
            <p:spPr>
              <a:xfrm>
                <a:off x="3419473" y="1839442"/>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2" name="Oval 71">
                <a:extLst>
                  <a:ext uri="{FF2B5EF4-FFF2-40B4-BE49-F238E27FC236}">
                    <a16:creationId xmlns:a16="http://schemas.microsoft.com/office/drawing/2014/main" id="{FDDD83C4-671B-4089-8203-019E44885FA2}"/>
                  </a:ext>
                </a:extLst>
              </p:cNvPr>
              <p:cNvSpPr/>
              <p:nvPr/>
            </p:nvSpPr>
            <p:spPr>
              <a:xfrm>
                <a:off x="4152900" y="784225"/>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3" name="Oval 72">
                <a:extLst>
                  <a:ext uri="{FF2B5EF4-FFF2-40B4-BE49-F238E27FC236}">
                    <a16:creationId xmlns:a16="http://schemas.microsoft.com/office/drawing/2014/main" id="{AA2462E1-2C3E-4107-BCFA-F86CB31C3906}"/>
                  </a:ext>
                </a:extLst>
              </p:cNvPr>
              <p:cNvSpPr/>
              <p:nvPr/>
            </p:nvSpPr>
            <p:spPr>
              <a:xfrm>
                <a:off x="4152899" y="1311833"/>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4" name="Oval 73">
                <a:extLst>
                  <a:ext uri="{FF2B5EF4-FFF2-40B4-BE49-F238E27FC236}">
                    <a16:creationId xmlns:a16="http://schemas.microsoft.com/office/drawing/2014/main" id="{B306F897-EEE9-4789-B4CE-0AF7ECA47084}"/>
                  </a:ext>
                </a:extLst>
              </p:cNvPr>
              <p:cNvSpPr/>
              <p:nvPr/>
            </p:nvSpPr>
            <p:spPr>
              <a:xfrm>
                <a:off x="4152898" y="1839442"/>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5" name="Rectangle: Rounded Corners 122">
                <a:extLst>
                  <a:ext uri="{FF2B5EF4-FFF2-40B4-BE49-F238E27FC236}">
                    <a16:creationId xmlns:a16="http://schemas.microsoft.com/office/drawing/2014/main" id="{DEBA9CC3-BF3F-41A0-BD70-4F2F02775D6A}"/>
                  </a:ext>
                </a:extLst>
              </p:cNvPr>
              <p:cNvSpPr/>
              <p:nvPr/>
            </p:nvSpPr>
            <p:spPr>
              <a:xfrm>
                <a:off x="3451222" y="820275"/>
                <a:ext cx="815977" cy="762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6" name="Rectangle: Rounded Corners 123">
                <a:extLst>
                  <a:ext uri="{FF2B5EF4-FFF2-40B4-BE49-F238E27FC236}">
                    <a16:creationId xmlns:a16="http://schemas.microsoft.com/office/drawing/2014/main" id="{A96C117C-8ED3-483F-B756-37CB23FF0D7E}"/>
                  </a:ext>
                </a:extLst>
              </p:cNvPr>
              <p:cNvSpPr/>
              <p:nvPr/>
            </p:nvSpPr>
            <p:spPr>
              <a:xfrm>
                <a:off x="3451222" y="1345733"/>
                <a:ext cx="815977" cy="762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7" name="Rectangle: Rounded Corners 124">
                <a:extLst>
                  <a:ext uri="{FF2B5EF4-FFF2-40B4-BE49-F238E27FC236}">
                    <a16:creationId xmlns:a16="http://schemas.microsoft.com/office/drawing/2014/main" id="{953A7041-64D3-443A-8F92-54532F64DF0A}"/>
                  </a:ext>
                </a:extLst>
              </p:cNvPr>
              <p:cNvSpPr/>
              <p:nvPr/>
            </p:nvSpPr>
            <p:spPr>
              <a:xfrm>
                <a:off x="3451222" y="1871192"/>
                <a:ext cx="815977" cy="762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pic>
            <p:nvPicPr>
              <p:cNvPr id="78" name="Picture 77">
                <a:extLst>
                  <a:ext uri="{FF2B5EF4-FFF2-40B4-BE49-F238E27FC236}">
                    <a16:creationId xmlns:a16="http://schemas.microsoft.com/office/drawing/2014/main" id="{C5E58575-DABA-44C5-8810-45DF46289D51}"/>
                  </a:ext>
                </a:extLst>
              </p:cNvPr>
              <p:cNvPicPr>
                <a:picLocks noChangeAspect="1"/>
              </p:cNvPicPr>
              <p:nvPr/>
            </p:nvPicPr>
            <p:blipFill rotWithShape="1">
              <a:blip r:embed="rId2"/>
              <a:srcRect l="90679" t="92352"/>
              <a:stretch/>
            </p:blipFill>
            <p:spPr>
              <a:xfrm flipH="1">
                <a:off x="398791" y="2229805"/>
                <a:ext cx="3896982" cy="398458"/>
              </a:xfrm>
              <a:prstGeom prst="rect">
                <a:avLst/>
              </a:prstGeom>
            </p:spPr>
          </p:pic>
          <p:sp>
            <p:nvSpPr>
              <p:cNvPr id="79" name="Right Triangle 78">
                <a:extLst>
                  <a:ext uri="{FF2B5EF4-FFF2-40B4-BE49-F238E27FC236}">
                    <a16:creationId xmlns:a16="http://schemas.microsoft.com/office/drawing/2014/main" id="{EBC2F931-888B-4B3A-84FE-B916C8076AC7}"/>
                  </a:ext>
                </a:extLst>
              </p:cNvPr>
              <p:cNvSpPr/>
              <p:nvPr/>
            </p:nvSpPr>
            <p:spPr>
              <a:xfrm rot="10800000">
                <a:off x="10922756" y="582305"/>
                <a:ext cx="682172" cy="682172"/>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grpSp>
        <p:sp>
          <p:nvSpPr>
            <p:cNvPr id="35" name="Rectangle 34">
              <a:extLst>
                <a:ext uri="{FF2B5EF4-FFF2-40B4-BE49-F238E27FC236}">
                  <a16:creationId xmlns:a16="http://schemas.microsoft.com/office/drawing/2014/main" id="{7D606871-4F3F-468E-874F-5D1855EE3285}"/>
                </a:ext>
              </a:extLst>
            </p:cNvPr>
            <p:cNvSpPr/>
            <p:nvPr/>
          </p:nvSpPr>
          <p:spPr>
            <a:xfrm>
              <a:off x="94595" y="-96972"/>
              <a:ext cx="1185628" cy="1690487"/>
            </a:xfrm>
            <a:prstGeom prst="rect">
              <a:avLst/>
            </a:prstGeom>
            <a:noFill/>
          </p:spPr>
          <p:txBody>
            <a:bodyPr wrap="square" lIns="91214" tIns="45607" rIns="91214" bIns="45607">
              <a:spAutoFit/>
            </a:bodyPr>
            <a:lstStyle/>
            <a:p>
              <a:pPr algn="ctr">
                <a:defRPr/>
              </a:pPr>
              <a:r>
                <a:rPr lang="vi-VN" sz="3192" dirty="0">
                  <a:ln w="0"/>
                  <a:solidFill>
                    <a:prstClr val="white"/>
                  </a:solidFill>
                  <a:effectLst>
                    <a:outerShdw blurRad="38100" dist="19050" dir="2700000" algn="tl" rotWithShape="0">
                      <a:prstClr val="black">
                        <a:alpha val="40000"/>
                      </a:prstClr>
                    </a:outerShdw>
                  </a:effectLst>
                  <a:latin typeface="Tekton Pro" panose="020F0603020208020904" pitchFamily="34" charset="0"/>
                </a:rPr>
                <a:t>3.2</a:t>
              </a:r>
              <a:endParaRPr lang="en-US" sz="3192" dirty="0">
                <a:ln w="0"/>
                <a:solidFill>
                  <a:prstClr val="white"/>
                </a:solidFill>
                <a:effectLst>
                  <a:outerShdw blurRad="38100" dist="19050" dir="2700000" algn="tl" rotWithShape="0">
                    <a:prstClr val="black">
                      <a:alpha val="40000"/>
                    </a:prstClr>
                  </a:outerShdw>
                </a:effectLst>
                <a:latin typeface="Tekton Pro" panose="020F0603020208020904" pitchFamily="34" charset="0"/>
              </a:endParaRPr>
            </a:p>
          </p:txBody>
        </p:sp>
        <p:sp>
          <p:nvSpPr>
            <p:cNvPr id="37" name="TextBox 36">
              <a:extLst>
                <a:ext uri="{FF2B5EF4-FFF2-40B4-BE49-F238E27FC236}">
                  <a16:creationId xmlns:a16="http://schemas.microsoft.com/office/drawing/2014/main" id="{5375602B-728E-4DDD-B733-953544C848AE}"/>
                </a:ext>
              </a:extLst>
            </p:cNvPr>
            <p:cNvSpPr txBox="1"/>
            <p:nvPr/>
          </p:nvSpPr>
          <p:spPr>
            <a:xfrm>
              <a:off x="1638575" y="235808"/>
              <a:ext cx="2902593" cy="2408231"/>
            </a:xfrm>
            <a:prstGeom prst="rect">
              <a:avLst/>
            </a:prstGeom>
            <a:noFill/>
          </p:spPr>
          <p:txBody>
            <a:bodyPr wrap="square" rtlCol="0">
              <a:spAutoFit/>
            </a:bodyPr>
            <a:lstStyle/>
            <a:p>
              <a:pPr eaLnBrk="0" hangingPunct="0"/>
              <a:r>
                <a:rPr lang="vi-VN" sz="2400" b="1" dirty="0">
                  <a:solidFill>
                    <a:srgbClr val="0033CC"/>
                  </a:solidFill>
                  <a:latin typeface="Times New Roman" pitchFamily="18" charset="0"/>
                  <a:cs typeface="Times New Roman" pitchFamily="18" charset="0"/>
                </a:rPr>
                <a:t>Hướng dẫn nhiệm vụ nhóm trưởng.</a:t>
              </a:r>
              <a:endParaRPr lang="en-US" sz="2400" b="1" dirty="0">
                <a:solidFill>
                  <a:srgbClr val="0033CC"/>
                </a:solidFill>
                <a:latin typeface="Times New Roman" pitchFamily="18" charset="0"/>
                <a:cs typeface="Times New Roman" pitchFamily="18" charset="0"/>
              </a:endParaRPr>
            </a:p>
            <a:p>
              <a:pPr lvl="0" eaLnBrk="0" hangingPunct="0"/>
              <a:endParaRPr lang="en-US" sz="2400" b="1" dirty="0">
                <a:solidFill>
                  <a:srgbClr val="0033CC"/>
                </a:solidFill>
                <a:latin typeface="Times New Roman" pitchFamily="18" charset="0"/>
                <a:cs typeface="Times New Roman" pitchFamily="18" charset="0"/>
              </a:endParaRPr>
            </a:p>
          </p:txBody>
        </p:sp>
      </p:grpSp>
      <p:sp>
        <p:nvSpPr>
          <p:cNvPr id="49" name="TextBox 48">
            <a:extLst>
              <a:ext uri="{FF2B5EF4-FFF2-40B4-BE49-F238E27FC236}">
                <a16:creationId xmlns:a16="http://schemas.microsoft.com/office/drawing/2014/main" id="{C78BC7DD-D0C3-4E19-B452-ADD950B9081F}"/>
              </a:ext>
            </a:extLst>
          </p:cNvPr>
          <p:cNvSpPr txBox="1"/>
          <p:nvPr/>
        </p:nvSpPr>
        <p:spPr>
          <a:xfrm>
            <a:off x="239386" y="228600"/>
            <a:ext cx="9489295" cy="130753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lnSpc>
                <a:spcPct val="150000"/>
              </a:lnSpc>
              <a:spcBef>
                <a:spcPts val="399"/>
              </a:spcBef>
              <a:spcAft>
                <a:spcPts val="399"/>
              </a:spcAft>
              <a:defRPr/>
            </a:pP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B3: Cho các em xem một hoạt động nhóm mẫu mà giáo viên đã hướng dẫn từ trước. </a:t>
            </a:r>
            <a:endParaRPr lang="vi-VN"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B5801BF5-F754-4E15-8990-52574156A6F7}"/>
              </a:ext>
            </a:extLst>
          </p:cNvPr>
          <p:cNvSpPr txBox="1"/>
          <p:nvPr/>
        </p:nvSpPr>
        <p:spPr>
          <a:xfrm>
            <a:off x="208603" y="1674291"/>
            <a:ext cx="9489295" cy="130753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lnSpc>
                <a:spcPct val="150000"/>
              </a:lnSpc>
              <a:spcBef>
                <a:spcPts val="399"/>
              </a:spcBef>
              <a:spcAft>
                <a:spcPts val="399"/>
              </a:spcAft>
              <a:defRPr/>
            </a:pP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B4: Cử một HS làm nhóm trưởng thực hành, GVCN và các bạn còn lại là thành viên. Kết thúc HĐ nhận xét.</a:t>
            </a:r>
            <a:endParaRPr lang="vi-VN"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BF1C50E-63F6-4A0D-A17E-068A802B92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64" y="3119982"/>
            <a:ext cx="5356255" cy="3738018"/>
          </a:xfrm>
          <a:prstGeom prst="rect">
            <a:avLst/>
          </a:prstGeom>
        </p:spPr>
      </p:pic>
      <p:pic>
        <p:nvPicPr>
          <p:cNvPr id="6" name="Picture 5">
            <a:extLst>
              <a:ext uri="{FF2B5EF4-FFF2-40B4-BE49-F238E27FC236}">
                <a16:creationId xmlns:a16="http://schemas.microsoft.com/office/drawing/2014/main" id="{2949A296-C9BE-4A74-92A7-2929535194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1753" y="3153849"/>
            <a:ext cx="4864565" cy="3738018"/>
          </a:xfrm>
          <a:prstGeom prst="rect">
            <a:avLst/>
          </a:prstGeom>
        </p:spPr>
      </p:pic>
    </p:spTree>
    <p:extLst>
      <p:ext uri="{BB962C8B-B14F-4D97-AF65-F5344CB8AC3E}">
        <p14:creationId xmlns:p14="http://schemas.microsoft.com/office/powerpoint/2010/main" val="347818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EAF133B-0B26-44BA-9F56-7973218E01C6}"/>
              </a:ext>
            </a:extLst>
          </p:cNvPr>
          <p:cNvGrpSpPr/>
          <p:nvPr/>
        </p:nvGrpSpPr>
        <p:grpSpPr>
          <a:xfrm>
            <a:off x="213519" y="-152400"/>
            <a:ext cx="8155851" cy="945828"/>
            <a:chOff x="-22123" y="-96972"/>
            <a:chExt cx="4666695" cy="2741011"/>
          </a:xfrm>
        </p:grpSpPr>
        <p:grpSp>
          <p:nvGrpSpPr>
            <p:cNvPr id="34" name="Group 33">
              <a:extLst>
                <a:ext uri="{FF2B5EF4-FFF2-40B4-BE49-F238E27FC236}">
                  <a16:creationId xmlns:a16="http://schemas.microsoft.com/office/drawing/2014/main" id="{3046A348-E9BD-4A0A-9F0A-3E56DFFC2F60}"/>
                </a:ext>
              </a:extLst>
            </p:cNvPr>
            <p:cNvGrpSpPr/>
            <p:nvPr/>
          </p:nvGrpSpPr>
          <p:grpSpPr>
            <a:xfrm>
              <a:off x="-22123" y="248477"/>
              <a:ext cx="4666695" cy="1647000"/>
              <a:chOff x="398791" y="582305"/>
              <a:chExt cx="11530370" cy="2058893"/>
            </a:xfrm>
          </p:grpSpPr>
          <p:sp>
            <p:nvSpPr>
              <p:cNvPr id="40" name="Rectangle 39">
                <a:extLst>
                  <a:ext uri="{FF2B5EF4-FFF2-40B4-BE49-F238E27FC236}">
                    <a16:creationId xmlns:a16="http://schemas.microsoft.com/office/drawing/2014/main" id="{2CBA87DA-B41F-4641-938D-B417D1F6EA2B}"/>
                  </a:ext>
                </a:extLst>
              </p:cNvPr>
              <p:cNvSpPr/>
              <p:nvPr/>
            </p:nvSpPr>
            <p:spPr>
              <a:xfrm>
                <a:off x="4015408" y="583095"/>
                <a:ext cx="7589520" cy="1645922"/>
              </a:xfrm>
              <a:prstGeom prst="rect">
                <a:avLst/>
              </a:prstGeom>
              <a:solidFill>
                <a:srgbClr val="B8F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5">
                  <a:solidFill>
                    <a:prstClr val="black"/>
                  </a:solidFill>
                  <a:latin typeface="Calibri" panose="020F0502020204030204"/>
                </a:endParaRPr>
              </a:p>
            </p:txBody>
          </p:sp>
          <p:pic>
            <p:nvPicPr>
              <p:cNvPr id="67" name="Picture 66">
                <a:extLst>
                  <a:ext uri="{FF2B5EF4-FFF2-40B4-BE49-F238E27FC236}">
                    <a16:creationId xmlns:a16="http://schemas.microsoft.com/office/drawing/2014/main" id="{1DDE94AD-6CB0-415D-82C2-38CDAF105845}"/>
                  </a:ext>
                </a:extLst>
              </p:cNvPr>
              <p:cNvPicPr>
                <a:picLocks noChangeAspect="1"/>
              </p:cNvPicPr>
              <p:nvPr/>
            </p:nvPicPr>
            <p:blipFill rotWithShape="1">
              <a:blip r:embed="rId2"/>
              <a:srcRect l="90679" t="92352"/>
              <a:stretch/>
            </p:blipFill>
            <p:spPr>
              <a:xfrm>
                <a:off x="7076048" y="2229015"/>
                <a:ext cx="4853113" cy="412183"/>
              </a:xfrm>
              <a:prstGeom prst="rect">
                <a:avLst/>
              </a:prstGeom>
            </p:spPr>
          </p:pic>
          <p:sp>
            <p:nvSpPr>
              <p:cNvPr id="68" name="Rectangle 67">
                <a:extLst>
                  <a:ext uri="{FF2B5EF4-FFF2-40B4-BE49-F238E27FC236}">
                    <a16:creationId xmlns:a16="http://schemas.microsoft.com/office/drawing/2014/main" id="{CF109DAA-0505-4431-AC52-8D61CDD9BF50}"/>
                  </a:ext>
                </a:extLst>
              </p:cNvPr>
              <p:cNvSpPr/>
              <p:nvPr/>
            </p:nvSpPr>
            <p:spPr>
              <a:xfrm>
                <a:off x="1156875" y="583096"/>
                <a:ext cx="2534299" cy="1645920"/>
              </a:xfrm>
              <a:prstGeom prst="rect">
                <a:avLst/>
              </a:prstGeom>
              <a:solidFill>
                <a:srgbClr val="4DD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69" name="Oval 68">
                <a:extLst>
                  <a:ext uri="{FF2B5EF4-FFF2-40B4-BE49-F238E27FC236}">
                    <a16:creationId xmlns:a16="http://schemas.microsoft.com/office/drawing/2014/main" id="{ECFD903C-4BE4-49E7-80FF-6E5588C04610}"/>
                  </a:ext>
                </a:extLst>
              </p:cNvPr>
              <p:cNvSpPr/>
              <p:nvPr/>
            </p:nvSpPr>
            <p:spPr>
              <a:xfrm>
                <a:off x="3419475" y="784225"/>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0" name="Oval 69">
                <a:extLst>
                  <a:ext uri="{FF2B5EF4-FFF2-40B4-BE49-F238E27FC236}">
                    <a16:creationId xmlns:a16="http://schemas.microsoft.com/office/drawing/2014/main" id="{031D8760-C605-409B-8335-C201BE6F6894}"/>
                  </a:ext>
                </a:extLst>
              </p:cNvPr>
              <p:cNvSpPr/>
              <p:nvPr/>
            </p:nvSpPr>
            <p:spPr>
              <a:xfrm>
                <a:off x="3419474" y="1311833"/>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1" name="Oval 70">
                <a:extLst>
                  <a:ext uri="{FF2B5EF4-FFF2-40B4-BE49-F238E27FC236}">
                    <a16:creationId xmlns:a16="http://schemas.microsoft.com/office/drawing/2014/main" id="{74B76B32-D2C5-4AD5-8C0B-C99E9278C094}"/>
                  </a:ext>
                </a:extLst>
              </p:cNvPr>
              <p:cNvSpPr/>
              <p:nvPr/>
            </p:nvSpPr>
            <p:spPr>
              <a:xfrm>
                <a:off x="3419473" y="1839442"/>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2" name="Oval 71">
                <a:extLst>
                  <a:ext uri="{FF2B5EF4-FFF2-40B4-BE49-F238E27FC236}">
                    <a16:creationId xmlns:a16="http://schemas.microsoft.com/office/drawing/2014/main" id="{FDDD83C4-671B-4089-8203-019E44885FA2}"/>
                  </a:ext>
                </a:extLst>
              </p:cNvPr>
              <p:cNvSpPr/>
              <p:nvPr/>
            </p:nvSpPr>
            <p:spPr>
              <a:xfrm>
                <a:off x="4152900" y="784225"/>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3" name="Oval 72">
                <a:extLst>
                  <a:ext uri="{FF2B5EF4-FFF2-40B4-BE49-F238E27FC236}">
                    <a16:creationId xmlns:a16="http://schemas.microsoft.com/office/drawing/2014/main" id="{AA2462E1-2C3E-4107-BCFA-F86CB31C3906}"/>
                  </a:ext>
                </a:extLst>
              </p:cNvPr>
              <p:cNvSpPr/>
              <p:nvPr/>
            </p:nvSpPr>
            <p:spPr>
              <a:xfrm>
                <a:off x="4152899" y="1311833"/>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4" name="Oval 73">
                <a:extLst>
                  <a:ext uri="{FF2B5EF4-FFF2-40B4-BE49-F238E27FC236}">
                    <a16:creationId xmlns:a16="http://schemas.microsoft.com/office/drawing/2014/main" id="{B306F897-EEE9-4789-B4CE-0AF7ECA47084}"/>
                  </a:ext>
                </a:extLst>
              </p:cNvPr>
              <p:cNvSpPr/>
              <p:nvPr/>
            </p:nvSpPr>
            <p:spPr>
              <a:xfrm>
                <a:off x="4152898" y="1839442"/>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5" name="Rectangle: Rounded Corners 122">
                <a:extLst>
                  <a:ext uri="{FF2B5EF4-FFF2-40B4-BE49-F238E27FC236}">
                    <a16:creationId xmlns:a16="http://schemas.microsoft.com/office/drawing/2014/main" id="{DEBA9CC3-BF3F-41A0-BD70-4F2F02775D6A}"/>
                  </a:ext>
                </a:extLst>
              </p:cNvPr>
              <p:cNvSpPr/>
              <p:nvPr/>
            </p:nvSpPr>
            <p:spPr>
              <a:xfrm>
                <a:off x="3451222" y="820275"/>
                <a:ext cx="815977" cy="762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6" name="Rectangle: Rounded Corners 123">
                <a:extLst>
                  <a:ext uri="{FF2B5EF4-FFF2-40B4-BE49-F238E27FC236}">
                    <a16:creationId xmlns:a16="http://schemas.microsoft.com/office/drawing/2014/main" id="{A96C117C-8ED3-483F-B756-37CB23FF0D7E}"/>
                  </a:ext>
                </a:extLst>
              </p:cNvPr>
              <p:cNvSpPr/>
              <p:nvPr/>
            </p:nvSpPr>
            <p:spPr>
              <a:xfrm>
                <a:off x="3451222" y="1345733"/>
                <a:ext cx="815977" cy="762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7" name="Rectangle: Rounded Corners 124">
                <a:extLst>
                  <a:ext uri="{FF2B5EF4-FFF2-40B4-BE49-F238E27FC236}">
                    <a16:creationId xmlns:a16="http://schemas.microsoft.com/office/drawing/2014/main" id="{953A7041-64D3-443A-8F92-54532F64DF0A}"/>
                  </a:ext>
                </a:extLst>
              </p:cNvPr>
              <p:cNvSpPr/>
              <p:nvPr/>
            </p:nvSpPr>
            <p:spPr>
              <a:xfrm>
                <a:off x="3451222" y="1871192"/>
                <a:ext cx="815977" cy="762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pic>
            <p:nvPicPr>
              <p:cNvPr id="78" name="Picture 77">
                <a:extLst>
                  <a:ext uri="{FF2B5EF4-FFF2-40B4-BE49-F238E27FC236}">
                    <a16:creationId xmlns:a16="http://schemas.microsoft.com/office/drawing/2014/main" id="{C5E58575-DABA-44C5-8810-45DF46289D51}"/>
                  </a:ext>
                </a:extLst>
              </p:cNvPr>
              <p:cNvPicPr>
                <a:picLocks noChangeAspect="1"/>
              </p:cNvPicPr>
              <p:nvPr/>
            </p:nvPicPr>
            <p:blipFill rotWithShape="1">
              <a:blip r:embed="rId2"/>
              <a:srcRect l="90679" t="92352"/>
              <a:stretch/>
            </p:blipFill>
            <p:spPr>
              <a:xfrm flipH="1">
                <a:off x="398791" y="2229805"/>
                <a:ext cx="3896982" cy="398458"/>
              </a:xfrm>
              <a:prstGeom prst="rect">
                <a:avLst/>
              </a:prstGeom>
            </p:spPr>
          </p:pic>
          <p:sp>
            <p:nvSpPr>
              <p:cNvPr id="79" name="Right Triangle 78">
                <a:extLst>
                  <a:ext uri="{FF2B5EF4-FFF2-40B4-BE49-F238E27FC236}">
                    <a16:creationId xmlns:a16="http://schemas.microsoft.com/office/drawing/2014/main" id="{EBC2F931-888B-4B3A-84FE-B916C8076AC7}"/>
                  </a:ext>
                </a:extLst>
              </p:cNvPr>
              <p:cNvSpPr/>
              <p:nvPr/>
            </p:nvSpPr>
            <p:spPr>
              <a:xfrm rot="10800000">
                <a:off x="10922756" y="582305"/>
                <a:ext cx="682172" cy="682172"/>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grpSp>
        <p:sp>
          <p:nvSpPr>
            <p:cNvPr id="35" name="Rectangle 34">
              <a:extLst>
                <a:ext uri="{FF2B5EF4-FFF2-40B4-BE49-F238E27FC236}">
                  <a16:creationId xmlns:a16="http://schemas.microsoft.com/office/drawing/2014/main" id="{7D606871-4F3F-468E-874F-5D1855EE3285}"/>
                </a:ext>
              </a:extLst>
            </p:cNvPr>
            <p:cNvSpPr/>
            <p:nvPr/>
          </p:nvSpPr>
          <p:spPr>
            <a:xfrm>
              <a:off x="94595" y="-96972"/>
              <a:ext cx="1185628" cy="1690487"/>
            </a:xfrm>
            <a:prstGeom prst="rect">
              <a:avLst/>
            </a:prstGeom>
            <a:noFill/>
          </p:spPr>
          <p:txBody>
            <a:bodyPr wrap="square" lIns="91214" tIns="45607" rIns="91214" bIns="45607">
              <a:spAutoFit/>
            </a:bodyPr>
            <a:lstStyle/>
            <a:p>
              <a:pPr algn="ctr">
                <a:defRPr/>
              </a:pPr>
              <a:r>
                <a:rPr lang="vi-VN" sz="3192" dirty="0">
                  <a:ln w="0"/>
                  <a:solidFill>
                    <a:prstClr val="white"/>
                  </a:solidFill>
                  <a:effectLst>
                    <a:outerShdw blurRad="38100" dist="19050" dir="2700000" algn="tl" rotWithShape="0">
                      <a:prstClr val="black">
                        <a:alpha val="40000"/>
                      </a:prstClr>
                    </a:outerShdw>
                  </a:effectLst>
                  <a:latin typeface="Tekton Pro" panose="020F0603020208020904" pitchFamily="34" charset="0"/>
                </a:rPr>
                <a:t>3.2</a:t>
              </a:r>
              <a:endParaRPr lang="en-US" sz="3192" dirty="0">
                <a:ln w="0"/>
                <a:solidFill>
                  <a:prstClr val="white"/>
                </a:solidFill>
                <a:effectLst>
                  <a:outerShdw blurRad="38100" dist="19050" dir="2700000" algn="tl" rotWithShape="0">
                    <a:prstClr val="black">
                      <a:alpha val="40000"/>
                    </a:prstClr>
                  </a:outerShdw>
                </a:effectLst>
                <a:latin typeface="Tekton Pro" panose="020F0603020208020904" pitchFamily="34" charset="0"/>
              </a:endParaRPr>
            </a:p>
          </p:txBody>
        </p:sp>
        <p:sp>
          <p:nvSpPr>
            <p:cNvPr id="37" name="TextBox 36">
              <a:extLst>
                <a:ext uri="{FF2B5EF4-FFF2-40B4-BE49-F238E27FC236}">
                  <a16:creationId xmlns:a16="http://schemas.microsoft.com/office/drawing/2014/main" id="{5375602B-728E-4DDD-B733-953544C848AE}"/>
                </a:ext>
              </a:extLst>
            </p:cNvPr>
            <p:cNvSpPr txBox="1"/>
            <p:nvPr/>
          </p:nvSpPr>
          <p:spPr>
            <a:xfrm>
              <a:off x="1638575" y="235808"/>
              <a:ext cx="2902593" cy="2408231"/>
            </a:xfrm>
            <a:prstGeom prst="rect">
              <a:avLst/>
            </a:prstGeom>
            <a:noFill/>
          </p:spPr>
          <p:txBody>
            <a:bodyPr wrap="square" rtlCol="0">
              <a:spAutoFit/>
            </a:bodyPr>
            <a:lstStyle/>
            <a:p>
              <a:pPr eaLnBrk="0" hangingPunct="0"/>
              <a:r>
                <a:rPr lang="vi-VN" sz="2400" b="1" dirty="0">
                  <a:solidFill>
                    <a:srgbClr val="0033CC"/>
                  </a:solidFill>
                  <a:latin typeface="Times New Roman" pitchFamily="18" charset="0"/>
                  <a:cs typeface="Times New Roman" pitchFamily="18" charset="0"/>
                </a:rPr>
                <a:t>Hướng dẫn nhiệm vụ nhóm trưởng.</a:t>
              </a:r>
              <a:endParaRPr lang="en-US" sz="2400" b="1" dirty="0">
                <a:solidFill>
                  <a:srgbClr val="0033CC"/>
                </a:solidFill>
                <a:latin typeface="Times New Roman" pitchFamily="18" charset="0"/>
                <a:cs typeface="Times New Roman" pitchFamily="18" charset="0"/>
              </a:endParaRPr>
            </a:p>
            <a:p>
              <a:pPr lvl="0" eaLnBrk="0" hangingPunct="0"/>
              <a:endParaRPr lang="en-US" sz="2400" b="1" dirty="0">
                <a:solidFill>
                  <a:srgbClr val="0033CC"/>
                </a:solidFill>
                <a:latin typeface="Times New Roman" pitchFamily="18" charset="0"/>
                <a:cs typeface="Times New Roman" pitchFamily="18" charset="0"/>
              </a:endParaRPr>
            </a:p>
          </p:txBody>
        </p:sp>
      </p:grpSp>
      <p:sp>
        <p:nvSpPr>
          <p:cNvPr id="49" name="TextBox 48">
            <a:extLst>
              <a:ext uri="{FF2B5EF4-FFF2-40B4-BE49-F238E27FC236}">
                <a16:creationId xmlns:a16="http://schemas.microsoft.com/office/drawing/2014/main" id="{3B16B092-C512-4119-B86E-AEF3AE973DE0}"/>
              </a:ext>
            </a:extLst>
          </p:cNvPr>
          <p:cNvSpPr txBox="1"/>
          <p:nvPr/>
        </p:nvSpPr>
        <p:spPr>
          <a:xfrm>
            <a:off x="385490" y="695879"/>
            <a:ext cx="10148896" cy="6612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lnSpc>
                <a:spcPct val="150000"/>
              </a:lnSpc>
              <a:spcBef>
                <a:spcPts val="399"/>
              </a:spcBef>
              <a:spcAft>
                <a:spcPts val="399"/>
              </a:spcAft>
              <a:defRPr/>
            </a:pP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B5: Lần lượt từng thành viên còn lại sẽ thực hành làm nhóm trưởng</a:t>
            </a:r>
            <a:endParaRPr lang="vi-VN"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7B02B32-91B6-48CF-A76B-14500DF9A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319" y="1868261"/>
            <a:ext cx="3883162" cy="4593572"/>
          </a:xfrm>
          <a:prstGeom prst="rect">
            <a:avLst/>
          </a:prstGeom>
        </p:spPr>
      </p:pic>
      <p:pic>
        <p:nvPicPr>
          <p:cNvPr id="9" name="Picture 8">
            <a:extLst>
              <a:ext uri="{FF2B5EF4-FFF2-40B4-BE49-F238E27FC236}">
                <a16:creationId xmlns:a16="http://schemas.microsoft.com/office/drawing/2014/main" id="{92783333-89C8-47C2-A20E-3E39FC6406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8319" y="1900918"/>
            <a:ext cx="3860335" cy="4560915"/>
          </a:xfrm>
          <a:prstGeom prst="rect">
            <a:avLst/>
          </a:prstGeom>
        </p:spPr>
      </p:pic>
      <p:pic>
        <p:nvPicPr>
          <p:cNvPr id="15" name="Picture 14">
            <a:extLst>
              <a:ext uri="{FF2B5EF4-FFF2-40B4-BE49-F238E27FC236}">
                <a16:creationId xmlns:a16="http://schemas.microsoft.com/office/drawing/2014/main" id="{8487B508-F75C-4AE9-BC56-A27885271D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5934" y="1855694"/>
            <a:ext cx="3538585" cy="4618706"/>
          </a:xfrm>
          <a:prstGeom prst="rect">
            <a:avLst/>
          </a:prstGeom>
        </p:spPr>
      </p:pic>
    </p:spTree>
    <p:extLst>
      <p:ext uri="{BB962C8B-B14F-4D97-AF65-F5344CB8AC3E}">
        <p14:creationId xmlns:p14="http://schemas.microsoft.com/office/powerpoint/2010/main" val="234137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65919" y="-25400"/>
            <a:ext cx="7620000" cy="954107"/>
          </a:xfrm>
          <a:prstGeom prst="rect">
            <a:avLst/>
          </a:prstGeom>
        </p:spPr>
        <p:txBody>
          <a:bodyPr wrap="square">
            <a:spAutoFit/>
          </a:bodyPr>
          <a:lstStyle/>
          <a:p>
            <a:pPr eaLnBrk="0" hangingPunct="0"/>
            <a:r>
              <a:rPr lang="vi-VN" sz="2800" b="1" dirty="0">
                <a:solidFill>
                  <a:srgbClr val="0033CC"/>
                </a:solidFill>
                <a:latin typeface="Times New Roman" pitchFamily="18" charset="0"/>
                <a:cs typeface="Times New Roman" pitchFamily="18" charset="0"/>
              </a:rPr>
              <a:t>3.2. Hướng dẫn nhiệm vụ nhóm trưởng.</a:t>
            </a:r>
            <a:endParaRPr lang="en-US" sz="2800" b="1" dirty="0">
              <a:solidFill>
                <a:srgbClr val="0033CC"/>
              </a:solidFill>
              <a:latin typeface="Times New Roman" pitchFamily="18" charset="0"/>
              <a:cs typeface="Times New Roman" pitchFamily="18" charset="0"/>
            </a:endParaRPr>
          </a:p>
          <a:p>
            <a:pPr lvl="0" eaLnBrk="0" hangingPunct="0"/>
            <a:endParaRPr lang="en-US" sz="2800" b="1" dirty="0">
              <a:solidFill>
                <a:srgbClr val="0033CC"/>
              </a:solidFill>
              <a:latin typeface="Times New Roman" pitchFamily="18" charset="0"/>
              <a:cs typeface="Times New Roman" pitchFamily="18" charset="0"/>
            </a:endParaRPr>
          </a:p>
        </p:txBody>
      </p:sp>
      <p:sp>
        <p:nvSpPr>
          <p:cNvPr id="5" name="TextBox 4"/>
          <p:cNvSpPr txBox="1"/>
          <p:nvPr/>
        </p:nvSpPr>
        <p:spPr>
          <a:xfrm>
            <a:off x="213519" y="688882"/>
            <a:ext cx="11506200" cy="62061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lnSpc>
                <a:spcPct val="150000"/>
              </a:lnSpc>
              <a:spcBef>
                <a:spcPts val="399"/>
              </a:spcBef>
              <a:spcAft>
                <a:spcPts val="399"/>
              </a:spcAft>
              <a:defRPr/>
            </a:pPr>
            <a:r>
              <a:rPr lang="vi-VN"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B6: Đưa các nhóm trưởng về tổ và thực hiện nhiệm vụ. Gv quan sát, hỗ trợ khi cần.</a:t>
            </a:r>
            <a:endPar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7D1DB29D-94C4-4814-AA56-85A7C09E67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52" y="1946456"/>
            <a:ext cx="3916819" cy="4149543"/>
          </a:xfrm>
          <a:prstGeom prst="rect">
            <a:avLst/>
          </a:prstGeom>
        </p:spPr>
      </p:pic>
      <p:pic>
        <p:nvPicPr>
          <p:cNvPr id="8" name="Picture 7">
            <a:extLst>
              <a:ext uri="{FF2B5EF4-FFF2-40B4-BE49-F238E27FC236}">
                <a16:creationId xmlns:a16="http://schemas.microsoft.com/office/drawing/2014/main" id="{49EB63E3-2BDA-4284-BFF7-C9044A1BC6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9436" y="1946457"/>
            <a:ext cx="3314366" cy="4149542"/>
          </a:xfrm>
          <a:prstGeom prst="rect">
            <a:avLst/>
          </a:prstGeom>
        </p:spPr>
      </p:pic>
      <p:pic>
        <p:nvPicPr>
          <p:cNvPr id="12" name="Picture 11">
            <a:extLst>
              <a:ext uri="{FF2B5EF4-FFF2-40B4-BE49-F238E27FC236}">
                <a16:creationId xmlns:a16="http://schemas.microsoft.com/office/drawing/2014/main" id="{99806C59-851A-4EBC-AC62-45F829A73D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5690" y="1919938"/>
            <a:ext cx="4032629" cy="4149542"/>
          </a:xfrm>
          <a:prstGeom prst="rect">
            <a:avLst/>
          </a:prstGeom>
        </p:spPr>
      </p:pic>
    </p:spTree>
    <p:extLst>
      <p:ext uri="{BB962C8B-B14F-4D97-AF65-F5344CB8AC3E}">
        <p14:creationId xmlns:p14="http://schemas.microsoft.com/office/powerpoint/2010/main" val="329761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EAF133B-0B26-44BA-9F56-7973218E01C6}"/>
              </a:ext>
            </a:extLst>
          </p:cNvPr>
          <p:cNvGrpSpPr/>
          <p:nvPr/>
        </p:nvGrpSpPr>
        <p:grpSpPr>
          <a:xfrm>
            <a:off x="-91281" y="-29625"/>
            <a:ext cx="8155851" cy="945828"/>
            <a:chOff x="-22123" y="-96972"/>
            <a:chExt cx="4666695" cy="2741011"/>
          </a:xfrm>
        </p:grpSpPr>
        <p:grpSp>
          <p:nvGrpSpPr>
            <p:cNvPr id="34" name="Group 33">
              <a:extLst>
                <a:ext uri="{FF2B5EF4-FFF2-40B4-BE49-F238E27FC236}">
                  <a16:creationId xmlns:a16="http://schemas.microsoft.com/office/drawing/2014/main" id="{3046A348-E9BD-4A0A-9F0A-3E56DFFC2F60}"/>
                </a:ext>
              </a:extLst>
            </p:cNvPr>
            <p:cNvGrpSpPr/>
            <p:nvPr/>
          </p:nvGrpSpPr>
          <p:grpSpPr>
            <a:xfrm>
              <a:off x="-22123" y="248477"/>
              <a:ext cx="4666695" cy="1647000"/>
              <a:chOff x="398791" y="582305"/>
              <a:chExt cx="11530370" cy="2058893"/>
            </a:xfrm>
          </p:grpSpPr>
          <p:sp>
            <p:nvSpPr>
              <p:cNvPr id="40" name="Rectangle 39">
                <a:extLst>
                  <a:ext uri="{FF2B5EF4-FFF2-40B4-BE49-F238E27FC236}">
                    <a16:creationId xmlns:a16="http://schemas.microsoft.com/office/drawing/2014/main" id="{2CBA87DA-B41F-4641-938D-B417D1F6EA2B}"/>
                  </a:ext>
                </a:extLst>
              </p:cNvPr>
              <p:cNvSpPr/>
              <p:nvPr/>
            </p:nvSpPr>
            <p:spPr>
              <a:xfrm>
                <a:off x="4015408" y="583095"/>
                <a:ext cx="7589520" cy="1645922"/>
              </a:xfrm>
              <a:prstGeom prst="rect">
                <a:avLst/>
              </a:prstGeom>
              <a:solidFill>
                <a:srgbClr val="B8F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5">
                  <a:solidFill>
                    <a:prstClr val="black"/>
                  </a:solidFill>
                  <a:latin typeface="Calibri" panose="020F0502020204030204"/>
                </a:endParaRPr>
              </a:p>
            </p:txBody>
          </p:sp>
          <p:pic>
            <p:nvPicPr>
              <p:cNvPr id="67" name="Picture 66">
                <a:extLst>
                  <a:ext uri="{FF2B5EF4-FFF2-40B4-BE49-F238E27FC236}">
                    <a16:creationId xmlns:a16="http://schemas.microsoft.com/office/drawing/2014/main" id="{1DDE94AD-6CB0-415D-82C2-38CDAF105845}"/>
                  </a:ext>
                </a:extLst>
              </p:cNvPr>
              <p:cNvPicPr>
                <a:picLocks noChangeAspect="1"/>
              </p:cNvPicPr>
              <p:nvPr/>
            </p:nvPicPr>
            <p:blipFill rotWithShape="1">
              <a:blip r:embed="rId2"/>
              <a:srcRect l="90679" t="92352"/>
              <a:stretch/>
            </p:blipFill>
            <p:spPr>
              <a:xfrm>
                <a:off x="7076048" y="2229015"/>
                <a:ext cx="4853113" cy="412183"/>
              </a:xfrm>
              <a:prstGeom prst="rect">
                <a:avLst/>
              </a:prstGeom>
            </p:spPr>
          </p:pic>
          <p:sp>
            <p:nvSpPr>
              <p:cNvPr id="68" name="Rectangle 67">
                <a:extLst>
                  <a:ext uri="{FF2B5EF4-FFF2-40B4-BE49-F238E27FC236}">
                    <a16:creationId xmlns:a16="http://schemas.microsoft.com/office/drawing/2014/main" id="{CF109DAA-0505-4431-AC52-8D61CDD9BF50}"/>
                  </a:ext>
                </a:extLst>
              </p:cNvPr>
              <p:cNvSpPr/>
              <p:nvPr/>
            </p:nvSpPr>
            <p:spPr>
              <a:xfrm>
                <a:off x="1156875" y="583096"/>
                <a:ext cx="2534299" cy="1645920"/>
              </a:xfrm>
              <a:prstGeom prst="rect">
                <a:avLst/>
              </a:prstGeom>
              <a:solidFill>
                <a:srgbClr val="4DD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69" name="Oval 68">
                <a:extLst>
                  <a:ext uri="{FF2B5EF4-FFF2-40B4-BE49-F238E27FC236}">
                    <a16:creationId xmlns:a16="http://schemas.microsoft.com/office/drawing/2014/main" id="{ECFD903C-4BE4-49E7-80FF-6E5588C04610}"/>
                  </a:ext>
                </a:extLst>
              </p:cNvPr>
              <p:cNvSpPr/>
              <p:nvPr/>
            </p:nvSpPr>
            <p:spPr>
              <a:xfrm>
                <a:off x="3419475" y="784225"/>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0" name="Oval 69">
                <a:extLst>
                  <a:ext uri="{FF2B5EF4-FFF2-40B4-BE49-F238E27FC236}">
                    <a16:creationId xmlns:a16="http://schemas.microsoft.com/office/drawing/2014/main" id="{031D8760-C605-409B-8335-C201BE6F6894}"/>
                  </a:ext>
                </a:extLst>
              </p:cNvPr>
              <p:cNvSpPr/>
              <p:nvPr/>
            </p:nvSpPr>
            <p:spPr>
              <a:xfrm>
                <a:off x="3419474" y="1311833"/>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1" name="Oval 70">
                <a:extLst>
                  <a:ext uri="{FF2B5EF4-FFF2-40B4-BE49-F238E27FC236}">
                    <a16:creationId xmlns:a16="http://schemas.microsoft.com/office/drawing/2014/main" id="{74B76B32-D2C5-4AD5-8C0B-C99E9278C094}"/>
                  </a:ext>
                </a:extLst>
              </p:cNvPr>
              <p:cNvSpPr/>
              <p:nvPr/>
            </p:nvSpPr>
            <p:spPr>
              <a:xfrm>
                <a:off x="3419473" y="1839442"/>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2" name="Oval 71">
                <a:extLst>
                  <a:ext uri="{FF2B5EF4-FFF2-40B4-BE49-F238E27FC236}">
                    <a16:creationId xmlns:a16="http://schemas.microsoft.com/office/drawing/2014/main" id="{FDDD83C4-671B-4089-8203-019E44885FA2}"/>
                  </a:ext>
                </a:extLst>
              </p:cNvPr>
              <p:cNvSpPr/>
              <p:nvPr/>
            </p:nvSpPr>
            <p:spPr>
              <a:xfrm>
                <a:off x="4152900" y="784225"/>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3" name="Oval 72">
                <a:extLst>
                  <a:ext uri="{FF2B5EF4-FFF2-40B4-BE49-F238E27FC236}">
                    <a16:creationId xmlns:a16="http://schemas.microsoft.com/office/drawing/2014/main" id="{AA2462E1-2C3E-4107-BCFA-F86CB31C3906}"/>
                  </a:ext>
                </a:extLst>
              </p:cNvPr>
              <p:cNvSpPr/>
              <p:nvPr/>
            </p:nvSpPr>
            <p:spPr>
              <a:xfrm>
                <a:off x="4152899" y="1311833"/>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4" name="Oval 73">
                <a:extLst>
                  <a:ext uri="{FF2B5EF4-FFF2-40B4-BE49-F238E27FC236}">
                    <a16:creationId xmlns:a16="http://schemas.microsoft.com/office/drawing/2014/main" id="{B306F897-EEE9-4789-B4CE-0AF7ECA47084}"/>
                  </a:ext>
                </a:extLst>
              </p:cNvPr>
              <p:cNvSpPr/>
              <p:nvPr/>
            </p:nvSpPr>
            <p:spPr>
              <a:xfrm>
                <a:off x="4152898" y="1839442"/>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5" name="Rectangle: Rounded Corners 122">
                <a:extLst>
                  <a:ext uri="{FF2B5EF4-FFF2-40B4-BE49-F238E27FC236}">
                    <a16:creationId xmlns:a16="http://schemas.microsoft.com/office/drawing/2014/main" id="{DEBA9CC3-BF3F-41A0-BD70-4F2F02775D6A}"/>
                  </a:ext>
                </a:extLst>
              </p:cNvPr>
              <p:cNvSpPr/>
              <p:nvPr/>
            </p:nvSpPr>
            <p:spPr>
              <a:xfrm>
                <a:off x="3451222" y="820275"/>
                <a:ext cx="815977" cy="762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6" name="Rectangle: Rounded Corners 123">
                <a:extLst>
                  <a:ext uri="{FF2B5EF4-FFF2-40B4-BE49-F238E27FC236}">
                    <a16:creationId xmlns:a16="http://schemas.microsoft.com/office/drawing/2014/main" id="{A96C117C-8ED3-483F-B756-37CB23FF0D7E}"/>
                  </a:ext>
                </a:extLst>
              </p:cNvPr>
              <p:cNvSpPr/>
              <p:nvPr/>
            </p:nvSpPr>
            <p:spPr>
              <a:xfrm>
                <a:off x="3451222" y="1345733"/>
                <a:ext cx="815977" cy="762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7" name="Rectangle: Rounded Corners 124">
                <a:extLst>
                  <a:ext uri="{FF2B5EF4-FFF2-40B4-BE49-F238E27FC236}">
                    <a16:creationId xmlns:a16="http://schemas.microsoft.com/office/drawing/2014/main" id="{953A7041-64D3-443A-8F92-54532F64DF0A}"/>
                  </a:ext>
                </a:extLst>
              </p:cNvPr>
              <p:cNvSpPr/>
              <p:nvPr/>
            </p:nvSpPr>
            <p:spPr>
              <a:xfrm>
                <a:off x="3451222" y="1871192"/>
                <a:ext cx="815977" cy="762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pic>
            <p:nvPicPr>
              <p:cNvPr id="78" name="Picture 77">
                <a:extLst>
                  <a:ext uri="{FF2B5EF4-FFF2-40B4-BE49-F238E27FC236}">
                    <a16:creationId xmlns:a16="http://schemas.microsoft.com/office/drawing/2014/main" id="{C5E58575-DABA-44C5-8810-45DF46289D51}"/>
                  </a:ext>
                </a:extLst>
              </p:cNvPr>
              <p:cNvPicPr>
                <a:picLocks noChangeAspect="1"/>
              </p:cNvPicPr>
              <p:nvPr/>
            </p:nvPicPr>
            <p:blipFill rotWithShape="1">
              <a:blip r:embed="rId2"/>
              <a:srcRect l="90679" t="92352"/>
              <a:stretch/>
            </p:blipFill>
            <p:spPr>
              <a:xfrm flipH="1">
                <a:off x="398791" y="2229805"/>
                <a:ext cx="3896982" cy="398458"/>
              </a:xfrm>
              <a:prstGeom prst="rect">
                <a:avLst/>
              </a:prstGeom>
            </p:spPr>
          </p:pic>
          <p:sp>
            <p:nvSpPr>
              <p:cNvPr id="79" name="Right Triangle 78">
                <a:extLst>
                  <a:ext uri="{FF2B5EF4-FFF2-40B4-BE49-F238E27FC236}">
                    <a16:creationId xmlns:a16="http://schemas.microsoft.com/office/drawing/2014/main" id="{EBC2F931-888B-4B3A-84FE-B916C8076AC7}"/>
                  </a:ext>
                </a:extLst>
              </p:cNvPr>
              <p:cNvSpPr/>
              <p:nvPr/>
            </p:nvSpPr>
            <p:spPr>
              <a:xfrm rot="10800000">
                <a:off x="10922756" y="582305"/>
                <a:ext cx="682172" cy="682172"/>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grpSp>
        <p:sp>
          <p:nvSpPr>
            <p:cNvPr id="35" name="Rectangle 34">
              <a:extLst>
                <a:ext uri="{FF2B5EF4-FFF2-40B4-BE49-F238E27FC236}">
                  <a16:creationId xmlns:a16="http://schemas.microsoft.com/office/drawing/2014/main" id="{7D606871-4F3F-468E-874F-5D1855EE3285}"/>
                </a:ext>
              </a:extLst>
            </p:cNvPr>
            <p:cNvSpPr/>
            <p:nvPr/>
          </p:nvSpPr>
          <p:spPr>
            <a:xfrm>
              <a:off x="94595" y="-96972"/>
              <a:ext cx="1185628" cy="1690487"/>
            </a:xfrm>
            <a:prstGeom prst="rect">
              <a:avLst/>
            </a:prstGeom>
            <a:noFill/>
          </p:spPr>
          <p:txBody>
            <a:bodyPr wrap="square" lIns="91214" tIns="45607" rIns="91214" bIns="45607">
              <a:spAutoFit/>
            </a:bodyPr>
            <a:lstStyle/>
            <a:p>
              <a:pPr algn="ctr">
                <a:defRPr/>
              </a:pPr>
              <a:r>
                <a:rPr lang="vi-VN" sz="3192" dirty="0">
                  <a:ln w="0"/>
                  <a:solidFill>
                    <a:prstClr val="white"/>
                  </a:solidFill>
                  <a:effectLst>
                    <a:outerShdw blurRad="38100" dist="19050" dir="2700000" algn="tl" rotWithShape="0">
                      <a:prstClr val="black">
                        <a:alpha val="40000"/>
                      </a:prstClr>
                    </a:outerShdw>
                  </a:effectLst>
                  <a:latin typeface="Tekton Pro" panose="020F0603020208020904" pitchFamily="34" charset="0"/>
                </a:rPr>
                <a:t>3.2</a:t>
              </a:r>
              <a:endParaRPr lang="en-US" sz="3192" dirty="0">
                <a:ln w="0"/>
                <a:solidFill>
                  <a:prstClr val="white"/>
                </a:solidFill>
                <a:effectLst>
                  <a:outerShdw blurRad="38100" dist="19050" dir="2700000" algn="tl" rotWithShape="0">
                    <a:prstClr val="black">
                      <a:alpha val="40000"/>
                    </a:prstClr>
                  </a:outerShdw>
                </a:effectLst>
                <a:latin typeface="Tekton Pro" panose="020F0603020208020904" pitchFamily="34" charset="0"/>
              </a:endParaRPr>
            </a:p>
          </p:txBody>
        </p:sp>
        <p:sp>
          <p:nvSpPr>
            <p:cNvPr id="37" name="TextBox 36">
              <a:extLst>
                <a:ext uri="{FF2B5EF4-FFF2-40B4-BE49-F238E27FC236}">
                  <a16:creationId xmlns:a16="http://schemas.microsoft.com/office/drawing/2014/main" id="{5375602B-728E-4DDD-B733-953544C848AE}"/>
                </a:ext>
              </a:extLst>
            </p:cNvPr>
            <p:cNvSpPr txBox="1"/>
            <p:nvPr/>
          </p:nvSpPr>
          <p:spPr>
            <a:xfrm>
              <a:off x="1638575" y="235808"/>
              <a:ext cx="2902593" cy="2408231"/>
            </a:xfrm>
            <a:prstGeom prst="rect">
              <a:avLst/>
            </a:prstGeom>
            <a:noFill/>
          </p:spPr>
          <p:txBody>
            <a:bodyPr wrap="square" rtlCol="0">
              <a:spAutoFit/>
            </a:bodyPr>
            <a:lstStyle/>
            <a:p>
              <a:pPr eaLnBrk="0" hangingPunct="0"/>
              <a:r>
                <a:rPr lang="vi-VN" sz="2400" b="1" dirty="0">
                  <a:solidFill>
                    <a:srgbClr val="0033CC"/>
                  </a:solidFill>
                  <a:latin typeface="Times New Roman" pitchFamily="18" charset="0"/>
                  <a:cs typeface="Times New Roman" pitchFamily="18" charset="0"/>
                </a:rPr>
                <a:t>Hướng dẫn nhiệm vụ nhóm trưởng.</a:t>
              </a:r>
              <a:endParaRPr lang="en-US" sz="2400" b="1" dirty="0">
                <a:solidFill>
                  <a:srgbClr val="0033CC"/>
                </a:solidFill>
                <a:latin typeface="Times New Roman" pitchFamily="18" charset="0"/>
                <a:cs typeface="Times New Roman" pitchFamily="18" charset="0"/>
              </a:endParaRPr>
            </a:p>
            <a:p>
              <a:pPr lvl="0" eaLnBrk="0" hangingPunct="0"/>
              <a:endParaRPr lang="en-US" sz="2400" b="1" dirty="0">
                <a:solidFill>
                  <a:srgbClr val="0033CC"/>
                </a:solidFill>
                <a:latin typeface="Times New Roman" pitchFamily="18" charset="0"/>
                <a:cs typeface="Times New Roman" pitchFamily="18" charset="0"/>
              </a:endParaRPr>
            </a:p>
          </p:txBody>
        </p:sp>
      </p:grpSp>
      <p:pic>
        <p:nvPicPr>
          <p:cNvPr id="8" name="Picture 7">
            <a:extLst>
              <a:ext uri="{FF2B5EF4-FFF2-40B4-BE49-F238E27FC236}">
                <a16:creationId xmlns:a16="http://schemas.microsoft.com/office/drawing/2014/main" id="{A836A862-FC53-40A5-A55D-DC464E7BBE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519" y="2590800"/>
            <a:ext cx="2895600" cy="3821847"/>
          </a:xfrm>
          <a:prstGeom prst="rect">
            <a:avLst/>
          </a:prstGeom>
        </p:spPr>
      </p:pic>
      <p:sp>
        <p:nvSpPr>
          <p:cNvPr id="49" name="TextBox 48">
            <a:extLst>
              <a:ext uri="{FF2B5EF4-FFF2-40B4-BE49-F238E27FC236}">
                <a16:creationId xmlns:a16="http://schemas.microsoft.com/office/drawing/2014/main" id="{032F9FDD-B068-415B-9037-98C4CD689ED5}"/>
              </a:ext>
            </a:extLst>
          </p:cNvPr>
          <p:cNvSpPr txBox="1"/>
          <p:nvPr/>
        </p:nvSpPr>
        <p:spPr>
          <a:xfrm>
            <a:off x="419876" y="650323"/>
            <a:ext cx="9489295" cy="130753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lnSpc>
                <a:spcPct val="150000"/>
              </a:lnSpc>
              <a:spcBef>
                <a:spcPts val="399"/>
              </a:spcBef>
              <a:spcAft>
                <a:spcPts val="399"/>
              </a:spcAft>
              <a:defRPr/>
            </a:pP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B7: Các nhóm trưởng cùng GV lựa chọn các nhóm trưởng mới. Các bạn nhóm trưởng sẽ HD cho các bạn mới. GV hỗ trợ.</a:t>
            </a:r>
            <a:endParaRPr lang="vi-VN"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F404954-4A1F-433C-93F0-46EE25A218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1016" y="2590800"/>
            <a:ext cx="3124200" cy="3821846"/>
          </a:xfrm>
          <a:prstGeom prst="rect">
            <a:avLst/>
          </a:prstGeom>
        </p:spPr>
      </p:pic>
      <p:pic>
        <p:nvPicPr>
          <p:cNvPr id="9" name="Picture 8">
            <a:extLst>
              <a:ext uri="{FF2B5EF4-FFF2-40B4-BE49-F238E27FC236}">
                <a16:creationId xmlns:a16="http://schemas.microsoft.com/office/drawing/2014/main" id="{2309C092-80C4-4248-9495-57E4FE6273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8687" y="2590800"/>
            <a:ext cx="2824981" cy="3886200"/>
          </a:xfrm>
          <a:prstGeom prst="rect">
            <a:avLst/>
          </a:prstGeom>
        </p:spPr>
      </p:pic>
      <p:pic>
        <p:nvPicPr>
          <p:cNvPr id="13" name="Picture 12">
            <a:extLst>
              <a:ext uri="{FF2B5EF4-FFF2-40B4-BE49-F238E27FC236}">
                <a16:creationId xmlns:a16="http://schemas.microsoft.com/office/drawing/2014/main" id="{D5C1E751-2FF2-4B50-97B7-75866DAA6B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38458" y="2590800"/>
            <a:ext cx="2494618" cy="3886200"/>
          </a:xfrm>
          <a:prstGeom prst="rect">
            <a:avLst/>
          </a:prstGeom>
        </p:spPr>
      </p:pic>
    </p:spTree>
    <p:extLst>
      <p:ext uri="{BB962C8B-B14F-4D97-AF65-F5344CB8AC3E}">
        <p14:creationId xmlns:p14="http://schemas.microsoft.com/office/powerpoint/2010/main" val="439590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0"/>
          <p:cNvSpPr txBox="1">
            <a:spLocks noChangeArrowheads="1"/>
          </p:cNvSpPr>
          <p:nvPr/>
        </p:nvSpPr>
        <p:spPr bwMode="gray">
          <a:xfrm>
            <a:off x="1" y="4449916"/>
            <a:ext cx="11140093" cy="45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sz="2394" b="1" dirty="0">
              <a:solidFill>
                <a:prstClr val="white"/>
              </a:solidFill>
            </a:endParaRPr>
          </a:p>
        </p:txBody>
      </p:sp>
      <p:sp>
        <p:nvSpPr>
          <p:cNvPr id="12" name="Oval 11">
            <a:extLst>
              <a:ext uri="{FF2B5EF4-FFF2-40B4-BE49-F238E27FC236}">
                <a16:creationId xmlns:a16="http://schemas.microsoft.com/office/drawing/2014/main" id="{80A2EB0F-499E-4880-8B4B-9D21ECD39EB3}"/>
              </a:ext>
            </a:extLst>
          </p:cNvPr>
          <p:cNvSpPr/>
          <p:nvPr/>
        </p:nvSpPr>
        <p:spPr>
          <a:xfrm>
            <a:off x="1432719" y="990600"/>
            <a:ext cx="8987857" cy="4114799"/>
          </a:xfrm>
          <a:prstGeom prst="ellips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r>
              <a:rPr lang="vi-VN" sz="5400" b="1" dirty="0">
                <a:solidFill>
                  <a:srgbClr val="0033CC"/>
                </a:solidFill>
                <a:latin typeface="Times New Roman" pitchFamily="18" charset="0"/>
                <a:cs typeface="Times New Roman" pitchFamily="18" charset="0"/>
              </a:rPr>
              <a:t>3.3.Xây dựng tiêu chí thi đua.</a:t>
            </a:r>
            <a:endParaRPr lang="en-US" sz="5400" dirty="0">
              <a:latin typeface="Arial" pitchFamily="34" charset="0"/>
              <a:cs typeface="Arial" pitchFamily="34" charset="0"/>
            </a:endParaRPr>
          </a:p>
          <a:p>
            <a:pPr algn="ctr">
              <a:defRPr/>
            </a:pPr>
            <a:endParaRPr lang="en-US" sz="5400" i="1" kern="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49107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428523" y="2334873"/>
            <a:ext cx="3435662" cy="3347459"/>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8" name="TextBox 87"/>
          <p:cNvSpPr txBox="1"/>
          <p:nvPr/>
        </p:nvSpPr>
        <p:spPr>
          <a:xfrm>
            <a:off x="823119" y="3311110"/>
            <a:ext cx="2800433" cy="1754326"/>
          </a:xfrm>
          <a:prstGeom prst="rect">
            <a:avLst/>
          </a:prstGeom>
          <a:noFill/>
        </p:spPr>
        <p:txBody>
          <a:bodyPr wrap="square" anchor="ctr">
            <a:spAutoFit/>
          </a:bodyPr>
          <a:lstStyle/>
          <a:p>
            <a:pPr algn="ctr" fontAlgn="auto">
              <a:spcBef>
                <a:spcPts val="0"/>
              </a:spcBef>
              <a:spcAft>
                <a:spcPts val="0"/>
              </a:spcAft>
              <a:defRPr/>
            </a:pPr>
            <a:r>
              <a:rPr lang="vi-VN" sz="3600" b="1" dirty="0">
                <a:solidFill>
                  <a:srgbClr val="C00000"/>
                </a:solidFill>
                <a:latin typeface="Times New Roman" pitchFamily="18" charset="0"/>
                <a:ea typeface="Verdana" pitchFamily="34" charset="0"/>
                <a:cs typeface="Times New Roman" pitchFamily="18" charset="0"/>
              </a:rPr>
              <a:t>3.3 Xây dựng tiêu chí thi đua</a:t>
            </a:r>
            <a:endParaRPr lang="en-US" sz="3600" b="1" dirty="0">
              <a:solidFill>
                <a:srgbClr val="C00000"/>
              </a:solidFill>
              <a:latin typeface="Times New Roman" pitchFamily="18" charset="0"/>
              <a:ea typeface="Verdana" pitchFamily="34" charset="0"/>
              <a:cs typeface="Times New Roman" pitchFamily="18" charset="0"/>
            </a:endParaRPr>
          </a:p>
        </p:txBody>
      </p:sp>
      <p:grpSp>
        <p:nvGrpSpPr>
          <p:cNvPr id="4" name="Group 3"/>
          <p:cNvGrpSpPr/>
          <p:nvPr/>
        </p:nvGrpSpPr>
        <p:grpSpPr>
          <a:xfrm>
            <a:off x="3846858" y="3323946"/>
            <a:ext cx="7297103" cy="777552"/>
            <a:chOff x="2362200" y="2651448"/>
            <a:chExt cx="5486400" cy="777552"/>
          </a:xfrm>
        </p:grpSpPr>
        <p:sp>
          <p:nvSpPr>
            <p:cNvPr id="51" name="AutoShape 47"/>
            <p:cNvSpPr>
              <a:spLocks noChangeArrowheads="1"/>
            </p:cNvSpPr>
            <p:nvPr/>
          </p:nvSpPr>
          <p:spPr bwMode="gray">
            <a:xfrm>
              <a:off x="3288094" y="2693193"/>
              <a:ext cx="4419600" cy="711200"/>
            </a:xfrm>
            <a:prstGeom prst="roundRect">
              <a:avLst>
                <a:gd name="adj" fmla="val 50000"/>
              </a:avLst>
            </a:prstGeom>
            <a:solidFill>
              <a:srgbClr val="00B0F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none" anchor="ctr"/>
            <a:lstStyle/>
            <a:p>
              <a:endParaRPr lang="en-US" sz="2800" b="1" dirty="0">
                <a:latin typeface="Arial" pitchFamily="34" charset="0"/>
                <a:cs typeface="Arial" pitchFamily="34" charset="0"/>
              </a:endParaRPr>
            </a:p>
          </p:txBody>
        </p:sp>
        <p:grpSp>
          <p:nvGrpSpPr>
            <p:cNvPr id="52" name="Group 55"/>
            <p:cNvGrpSpPr>
              <a:grpSpLocks/>
            </p:cNvGrpSpPr>
            <p:nvPr/>
          </p:nvGrpSpPr>
          <p:grpSpPr bwMode="auto">
            <a:xfrm>
              <a:off x="2898933" y="2651448"/>
              <a:ext cx="862310" cy="777552"/>
              <a:chOff x="2078" y="1680"/>
              <a:chExt cx="1615" cy="1615"/>
            </a:xfrm>
          </p:grpSpPr>
          <p:sp>
            <p:nvSpPr>
              <p:cNvPr id="53" name="Oval 5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sz="2000"/>
              </a:p>
            </p:txBody>
          </p:sp>
          <p:sp>
            <p:nvSpPr>
              <p:cNvPr id="54" name="Oval 5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sz="2000"/>
              </a:p>
            </p:txBody>
          </p:sp>
          <p:sp>
            <p:nvSpPr>
              <p:cNvPr id="55" name="Oval 58"/>
              <p:cNvSpPr>
                <a:spLocks noChangeArrowheads="1"/>
              </p:cNvSpPr>
              <p:nvPr/>
            </p:nvSpPr>
            <p:spPr bwMode="gray">
              <a:xfrm>
                <a:off x="2253" y="1903"/>
                <a:ext cx="366" cy="11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sz="2000">
                  <a:latin typeface="Arial" panose="020B0604020202020204" pitchFamily="34" charset="0"/>
                </a:endParaRPr>
              </a:p>
            </p:txBody>
          </p:sp>
          <p:sp>
            <p:nvSpPr>
              <p:cNvPr id="56" name="Oval 59"/>
              <p:cNvSpPr>
                <a:spLocks noChangeArrowheads="1"/>
              </p:cNvSpPr>
              <p:nvPr/>
            </p:nvSpPr>
            <p:spPr bwMode="gray">
              <a:xfrm>
                <a:off x="2254" y="1904"/>
                <a:ext cx="366" cy="1169"/>
              </a:xfrm>
              <a:prstGeom prst="ellipse">
                <a:avLst/>
              </a:prstGeom>
              <a:solidFill>
                <a:srgbClr val="00B0F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sz="2000"/>
              </a:p>
            </p:txBody>
          </p:sp>
          <p:sp>
            <p:nvSpPr>
              <p:cNvPr id="57" name="Oval 60"/>
              <p:cNvSpPr>
                <a:spLocks noChangeArrowheads="1"/>
              </p:cNvSpPr>
              <p:nvPr/>
            </p:nvSpPr>
            <p:spPr bwMode="gray">
              <a:xfrm>
                <a:off x="2334" y="1904"/>
                <a:ext cx="1097" cy="116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sz="2000">
                  <a:latin typeface="Arial" panose="020B0604020202020204" pitchFamily="34" charset="0"/>
                </a:endParaRPr>
              </a:p>
            </p:txBody>
          </p:sp>
          <p:sp>
            <p:nvSpPr>
              <p:cNvPr id="58" name="Oval 61"/>
              <p:cNvSpPr>
                <a:spLocks noChangeArrowheads="1"/>
              </p:cNvSpPr>
              <p:nvPr/>
            </p:nvSpPr>
            <p:spPr bwMode="gray">
              <a:xfrm>
                <a:off x="2334" y="1836"/>
                <a:ext cx="1096" cy="1169"/>
              </a:xfrm>
              <a:prstGeom prst="ellipse">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38100" algn="ctr">
                    <a:solidFill>
                      <a:schemeClr val="bg1"/>
                    </a:solidFill>
                    <a:round/>
                    <a:headEnd/>
                    <a:tailEnd/>
                  </a14:hiddenLine>
                </a:ext>
              </a:extLst>
            </p:spPr>
            <p:txBody>
              <a:bodyPr anchor="ctr">
                <a:spAutoFit/>
              </a:bodyPr>
              <a:lstStyle/>
              <a:p>
                <a:pPr eaLnBrk="1" hangingPunct="1"/>
                <a:endParaRPr lang="en-US" sz="2000"/>
              </a:p>
            </p:txBody>
          </p:sp>
        </p:grpSp>
        <p:sp>
          <p:nvSpPr>
            <p:cNvPr id="90" name="TextBox 86"/>
            <p:cNvSpPr txBox="1">
              <a:spLocks noChangeArrowheads="1"/>
            </p:cNvSpPr>
            <p:nvPr/>
          </p:nvSpPr>
          <p:spPr bwMode="auto">
            <a:xfrm>
              <a:off x="3157685" y="2712423"/>
              <a:ext cx="309987" cy="584775"/>
            </a:xfrm>
            <a:prstGeom prst="rect">
              <a:avLst/>
            </a:prstGeom>
            <a:noFill/>
            <a:ln w="9525">
              <a:noFill/>
              <a:miter lim="800000"/>
              <a:headEnd/>
              <a:tailEnd/>
            </a:ln>
          </p:spPr>
          <p:txBody>
            <a:bodyPr wrap="none" anchor="ctr">
              <a:spAutoFit/>
            </a:bodyPr>
            <a:lstStyle/>
            <a:p>
              <a:pPr algn="ctr"/>
              <a:r>
                <a:rPr lang="en-US" sz="3200" b="1" dirty="0">
                  <a:solidFill>
                    <a:schemeClr val="bg1"/>
                  </a:solidFill>
                  <a:latin typeface="Arial" pitchFamily="34" charset="0"/>
                  <a:cs typeface="Arial" pitchFamily="34" charset="0"/>
                </a:rPr>
                <a:t>2</a:t>
              </a:r>
            </a:p>
          </p:txBody>
        </p:sp>
        <p:sp>
          <p:nvSpPr>
            <p:cNvPr id="94" name="TextBox 93"/>
            <p:cNvSpPr txBox="1"/>
            <p:nvPr/>
          </p:nvSpPr>
          <p:spPr>
            <a:xfrm>
              <a:off x="3686861" y="2776145"/>
              <a:ext cx="4161739" cy="584775"/>
            </a:xfrm>
            <a:prstGeom prst="rect">
              <a:avLst/>
            </a:prstGeom>
            <a:noFill/>
          </p:spPr>
          <p:txBody>
            <a:bodyPr wrap="square" rtlCol="0">
              <a:spAutoFit/>
            </a:bodyPr>
            <a:lstStyle/>
            <a:p>
              <a:r>
                <a:rPr lang="vi-VN" sz="3200" dirty="0">
                  <a:latin typeface="Times New Roman" pitchFamily="18" charset="0"/>
                  <a:cs typeface="Times New Roman" pitchFamily="18" charset="0"/>
                </a:rPr>
                <a:t>Thi đua theo tuần.</a:t>
              </a:r>
              <a:endParaRPr lang="en-US" sz="3200" dirty="0">
                <a:latin typeface="Times New Roman" pitchFamily="18" charset="0"/>
                <a:cs typeface="Times New Roman" pitchFamily="18" charset="0"/>
              </a:endParaRPr>
            </a:p>
          </p:txBody>
        </p:sp>
        <p:cxnSp>
          <p:nvCxnSpPr>
            <p:cNvPr id="99" name="Straight Arrow Connector 98"/>
            <p:cNvCxnSpPr/>
            <p:nvPr/>
          </p:nvCxnSpPr>
          <p:spPr>
            <a:xfrm flipV="1">
              <a:off x="2362200" y="2967424"/>
              <a:ext cx="548832" cy="81369"/>
            </a:xfrm>
            <a:prstGeom prst="straightConnector1">
              <a:avLst/>
            </a:prstGeom>
            <a:ln>
              <a:solidFill>
                <a:srgbClr val="00B0F0"/>
              </a:solidFill>
              <a:prstDash val="sysDash"/>
              <a:tailEnd type="arrow"/>
            </a:ln>
          </p:spPr>
          <p:style>
            <a:lnRef idx="3">
              <a:schemeClr val="accent6"/>
            </a:lnRef>
            <a:fillRef idx="0">
              <a:schemeClr val="accent6"/>
            </a:fillRef>
            <a:effectRef idx="2">
              <a:schemeClr val="accent6"/>
            </a:effectRef>
            <a:fontRef idx="minor">
              <a:schemeClr val="tx1"/>
            </a:fontRef>
          </p:style>
        </p:cxnSp>
      </p:grpSp>
      <p:grpSp>
        <p:nvGrpSpPr>
          <p:cNvPr id="7" name="Group 6"/>
          <p:cNvGrpSpPr/>
          <p:nvPr/>
        </p:nvGrpSpPr>
        <p:grpSpPr>
          <a:xfrm>
            <a:off x="3633871" y="4908876"/>
            <a:ext cx="8168437" cy="736600"/>
            <a:chOff x="2426120" y="4064001"/>
            <a:chExt cx="5454848" cy="736600"/>
          </a:xfrm>
        </p:grpSpPr>
        <p:grpSp>
          <p:nvGrpSpPr>
            <p:cNvPr id="5" name="Group 4"/>
            <p:cNvGrpSpPr/>
            <p:nvPr/>
          </p:nvGrpSpPr>
          <p:grpSpPr>
            <a:xfrm>
              <a:off x="3144838" y="4064001"/>
              <a:ext cx="4736130" cy="736600"/>
              <a:chOff x="3144838" y="4064001"/>
              <a:chExt cx="4736130" cy="736600"/>
            </a:xfrm>
          </p:grpSpPr>
          <p:sp>
            <p:nvSpPr>
              <p:cNvPr id="66" name="AutoShape 47"/>
              <p:cNvSpPr>
                <a:spLocks noChangeArrowheads="1"/>
              </p:cNvSpPr>
              <p:nvPr/>
            </p:nvSpPr>
            <p:spPr bwMode="gray">
              <a:xfrm>
                <a:off x="3352800" y="4089400"/>
                <a:ext cx="4419600" cy="711200"/>
              </a:xfrm>
              <a:prstGeom prst="roundRect">
                <a:avLst>
                  <a:gd name="adj" fmla="val 50000"/>
                </a:avLst>
              </a:prstGeom>
              <a:solidFill>
                <a:schemeClr val="accent6">
                  <a:lumMod val="75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none" anchor="ctr"/>
              <a:lstStyle/>
              <a:p>
                <a:endParaRPr lang="en-US" sz="2000" b="1" dirty="0"/>
              </a:p>
            </p:txBody>
          </p:sp>
          <p:grpSp>
            <p:nvGrpSpPr>
              <p:cNvPr id="67" name="Group 62"/>
              <p:cNvGrpSpPr>
                <a:grpSpLocks/>
              </p:cNvGrpSpPr>
              <p:nvPr/>
            </p:nvGrpSpPr>
            <p:grpSpPr bwMode="auto">
              <a:xfrm>
                <a:off x="3144838" y="4064001"/>
                <a:ext cx="817562" cy="736600"/>
                <a:chOff x="2078" y="1680"/>
                <a:chExt cx="1615" cy="1615"/>
              </a:xfrm>
            </p:grpSpPr>
            <p:sp>
              <p:nvSpPr>
                <p:cNvPr id="68" name="Oval 6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sz="2000"/>
                </a:p>
              </p:txBody>
            </p:sp>
            <p:sp>
              <p:nvSpPr>
                <p:cNvPr id="69" name="Oval 6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sz="2000"/>
                </a:p>
              </p:txBody>
            </p:sp>
            <p:sp>
              <p:nvSpPr>
                <p:cNvPr id="70" name="Oval 65"/>
                <p:cNvSpPr>
                  <a:spLocks noChangeArrowheads="1"/>
                </p:cNvSpPr>
                <p:nvPr/>
              </p:nvSpPr>
              <p:spPr bwMode="gray">
                <a:xfrm>
                  <a:off x="2253" y="1871"/>
                  <a:ext cx="386" cy="123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sz="2000">
                    <a:latin typeface="Arial" panose="020B0604020202020204" pitchFamily="34" charset="0"/>
                  </a:endParaRPr>
                </a:p>
              </p:txBody>
            </p:sp>
            <p:sp>
              <p:nvSpPr>
                <p:cNvPr id="71" name="Oval 66"/>
                <p:cNvSpPr>
                  <a:spLocks noChangeArrowheads="1"/>
                </p:cNvSpPr>
                <p:nvPr/>
              </p:nvSpPr>
              <p:spPr bwMode="gray">
                <a:xfrm>
                  <a:off x="2254" y="1872"/>
                  <a:ext cx="386" cy="1234"/>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sz="2000"/>
                </a:p>
              </p:txBody>
            </p:sp>
            <p:sp>
              <p:nvSpPr>
                <p:cNvPr id="72" name="Oval 67"/>
                <p:cNvSpPr>
                  <a:spLocks noChangeArrowheads="1"/>
                </p:cNvSpPr>
                <p:nvPr/>
              </p:nvSpPr>
              <p:spPr bwMode="gray">
                <a:xfrm>
                  <a:off x="2334" y="1872"/>
                  <a:ext cx="1097" cy="1234"/>
                </a:xfrm>
                <a:prstGeom prst="ellipse">
                  <a:avLst/>
                </a:prstGeom>
                <a:solidFill>
                  <a:schemeClr val="accent6">
                    <a:lumMod val="60000"/>
                    <a:lumOff val="40000"/>
                  </a:schemeClr>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sz="2000">
                    <a:latin typeface="Arial" panose="020B0604020202020204" pitchFamily="34" charset="0"/>
                  </a:endParaRPr>
                </a:p>
              </p:txBody>
            </p:sp>
            <p:sp>
              <p:nvSpPr>
                <p:cNvPr id="73" name="Oval 68"/>
                <p:cNvSpPr>
                  <a:spLocks noChangeArrowheads="1"/>
                </p:cNvSpPr>
                <p:nvPr/>
              </p:nvSpPr>
              <p:spPr bwMode="gray">
                <a:xfrm>
                  <a:off x="2310" y="1891"/>
                  <a:ext cx="1096" cy="1234"/>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38100" algn="ctr">
                      <a:solidFill>
                        <a:schemeClr val="bg1"/>
                      </a:solidFill>
                      <a:round/>
                      <a:headEnd/>
                      <a:tailEnd/>
                    </a14:hiddenLine>
                  </a:ext>
                </a:extLst>
              </p:spPr>
              <p:txBody>
                <a:bodyPr anchor="ctr">
                  <a:spAutoFit/>
                </a:bodyPr>
                <a:lstStyle/>
                <a:p>
                  <a:pPr eaLnBrk="1" hangingPunct="1"/>
                  <a:endParaRPr lang="en-US" sz="2000"/>
                </a:p>
              </p:txBody>
            </p:sp>
          </p:grpSp>
          <p:sp>
            <p:nvSpPr>
              <p:cNvPr id="91" name="TextBox 86"/>
              <p:cNvSpPr txBox="1">
                <a:spLocks noChangeArrowheads="1"/>
              </p:cNvSpPr>
              <p:nvPr/>
            </p:nvSpPr>
            <p:spPr bwMode="auto">
              <a:xfrm>
                <a:off x="3415191" y="4170403"/>
                <a:ext cx="309987" cy="584775"/>
              </a:xfrm>
              <a:prstGeom prst="rect">
                <a:avLst/>
              </a:prstGeom>
              <a:noFill/>
              <a:ln w="9525">
                <a:noFill/>
                <a:miter lim="800000"/>
                <a:headEnd/>
                <a:tailEnd/>
              </a:ln>
            </p:spPr>
            <p:txBody>
              <a:bodyPr wrap="none" anchor="ctr">
                <a:spAutoFit/>
              </a:bodyPr>
              <a:lstStyle/>
              <a:p>
                <a:pPr algn="ctr"/>
                <a:r>
                  <a:rPr lang="en-US" sz="3200" b="1" dirty="0">
                    <a:solidFill>
                      <a:schemeClr val="bg1"/>
                    </a:solidFill>
                    <a:latin typeface="Arial" pitchFamily="34" charset="0"/>
                    <a:cs typeface="Arial" pitchFamily="34" charset="0"/>
                  </a:rPr>
                  <a:t>3</a:t>
                </a:r>
              </a:p>
            </p:txBody>
          </p:sp>
          <p:sp>
            <p:nvSpPr>
              <p:cNvPr id="95" name="TextBox 94"/>
              <p:cNvSpPr txBox="1"/>
              <p:nvPr/>
            </p:nvSpPr>
            <p:spPr>
              <a:xfrm>
                <a:off x="3955819" y="4151116"/>
                <a:ext cx="3925149" cy="584775"/>
              </a:xfrm>
              <a:prstGeom prst="rect">
                <a:avLst/>
              </a:prstGeom>
              <a:noFill/>
            </p:spPr>
            <p:txBody>
              <a:bodyPr wrap="square" rtlCol="0">
                <a:spAutoFit/>
              </a:bodyPr>
              <a:lstStyle/>
              <a:p>
                <a:pPr lvl="0"/>
                <a:r>
                  <a:rPr lang="vi-VN" sz="3200" dirty="0">
                    <a:latin typeface="Times New Roman" pitchFamily="18" charset="0"/>
                    <a:cs typeface="Times New Roman" pitchFamily="18" charset="0"/>
                  </a:rPr>
                  <a:t>Thi đua theo tháng</a:t>
                </a:r>
                <a:r>
                  <a:rPr lang="vi-VN" sz="2800" dirty="0">
                    <a:latin typeface="Times New Roman" pitchFamily="18" charset="0"/>
                    <a:cs typeface="Times New Roman" pitchFamily="18" charset="0"/>
                  </a:rPr>
                  <a:t>.</a:t>
                </a:r>
                <a:endParaRPr lang="en-US" sz="2800" dirty="0">
                  <a:solidFill>
                    <a:srgbClr val="002060"/>
                  </a:solidFill>
                  <a:latin typeface="Arial" pitchFamily="34" charset="0"/>
                  <a:cs typeface="Arial" pitchFamily="34" charset="0"/>
                </a:endParaRPr>
              </a:p>
            </p:txBody>
          </p:sp>
        </p:grpSp>
        <p:cxnSp>
          <p:nvCxnSpPr>
            <p:cNvPr id="101" name="Straight Arrow Connector 100"/>
            <p:cNvCxnSpPr/>
            <p:nvPr/>
          </p:nvCxnSpPr>
          <p:spPr>
            <a:xfrm>
              <a:off x="2426120" y="4105506"/>
              <a:ext cx="700095" cy="326794"/>
            </a:xfrm>
            <a:prstGeom prst="straightConnector1">
              <a:avLst/>
            </a:prstGeom>
            <a:ln>
              <a:solidFill>
                <a:schemeClr val="accent6">
                  <a:lumMod val="75000"/>
                </a:schemeClr>
              </a:solidFill>
              <a:prstDash val="sysDash"/>
              <a:tailEnd type="arrow"/>
            </a:ln>
          </p:spPr>
          <p:style>
            <a:lnRef idx="3">
              <a:schemeClr val="accent6"/>
            </a:lnRef>
            <a:fillRef idx="0">
              <a:schemeClr val="accent6"/>
            </a:fillRef>
            <a:effectRef idx="2">
              <a:schemeClr val="accent6"/>
            </a:effectRef>
            <a:fontRef idx="minor">
              <a:schemeClr val="tx1"/>
            </a:fontRef>
          </p:style>
        </p:cxnSp>
      </p:grpSp>
      <p:grpSp>
        <p:nvGrpSpPr>
          <p:cNvPr id="3" name="Group 2"/>
          <p:cNvGrpSpPr/>
          <p:nvPr/>
        </p:nvGrpSpPr>
        <p:grpSpPr>
          <a:xfrm>
            <a:off x="2878619" y="1534604"/>
            <a:ext cx="8177796" cy="972670"/>
            <a:chOff x="1700042" y="1237130"/>
            <a:chExt cx="5081758" cy="972670"/>
          </a:xfrm>
        </p:grpSpPr>
        <p:sp>
          <p:nvSpPr>
            <p:cNvPr id="13" name="AutoShape 47"/>
            <p:cNvSpPr>
              <a:spLocks noChangeArrowheads="1"/>
            </p:cNvSpPr>
            <p:nvPr/>
          </p:nvSpPr>
          <p:spPr bwMode="gray">
            <a:xfrm>
              <a:off x="2362200" y="1295400"/>
              <a:ext cx="4419600" cy="711200"/>
            </a:xfrm>
            <a:prstGeom prst="roundRect">
              <a:avLst>
                <a:gd name="adj" fmla="val 50000"/>
              </a:avLst>
            </a:prstGeom>
            <a:solidFill>
              <a:srgbClr val="FFFF0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none" anchor="ctr"/>
            <a:lstStyle/>
            <a:p>
              <a:endParaRPr lang="en-US" sz="2000" b="1" dirty="0"/>
            </a:p>
          </p:txBody>
        </p:sp>
        <p:sp>
          <p:nvSpPr>
            <p:cNvPr id="93" name="TextBox 92"/>
            <p:cNvSpPr txBox="1"/>
            <p:nvPr/>
          </p:nvSpPr>
          <p:spPr>
            <a:xfrm>
              <a:off x="2992371" y="1378803"/>
              <a:ext cx="3726449" cy="584775"/>
            </a:xfrm>
            <a:prstGeom prst="rect">
              <a:avLst/>
            </a:prstGeom>
            <a:noFill/>
          </p:spPr>
          <p:txBody>
            <a:bodyPr wrap="square" rtlCol="0">
              <a:spAutoFit/>
            </a:bodyPr>
            <a:lstStyle/>
            <a:p>
              <a:r>
                <a:rPr lang="vi-VN" sz="3200" dirty="0">
                  <a:latin typeface="Times New Roman" pitchFamily="18" charset="0"/>
                  <a:cs typeface="Times New Roman" pitchFamily="18" charset="0"/>
                </a:rPr>
                <a:t>Thi đua theo ngày</a:t>
              </a:r>
              <a:endParaRPr lang="en-US" sz="2800" dirty="0">
                <a:solidFill>
                  <a:schemeClr val="tx2">
                    <a:lumMod val="75000"/>
                  </a:schemeClr>
                </a:solidFill>
              </a:endParaRPr>
            </a:p>
          </p:txBody>
        </p:sp>
        <p:cxnSp>
          <p:nvCxnSpPr>
            <p:cNvPr id="98" name="Straight Arrow Connector 97"/>
            <p:cNvCxnSpPr/>
            <p:nvPr/>
          </p:nvCxnSpPr>
          <p:spPr>
            <a:xfrm flipV="1">
              <a:off x="1700042" y="1794301"/>
              <a:ext cx="495895" cy="415499"/>
            </a:xfrm>
            <a:prstGeom prst="straightConnector1">
              <a:avLst/>
            </a:prstGeom>
            <a:ln>
              <a:prstDash val="sysDash"/>
              <a:tailEnd type="arrow"/>
            </a:ln>
          </p:spPr>
          <p:style>
            <a:lnRef idx="3">
              <a:schemeClr val="accent6"/>
            </a:lnRef>
            <a:fillRef idx="0">
              <a:schemeClr val="accent6"/>
            </a:fillRef>
            <a:effectRef idx="2">
              <a:schemeClr val="accent6"/>
            </a:effectRef>
            <a:fontRef idx="minor">
              <a:schemeClr val="tx1"/>
            </a:fontRef>
          </p:style>
        </p:cxnSp>
        <p:grpSp>
          <p:nvGrpSpPr>
            <p:cNvPr id="86" name="Group 48"/>
            <p:cNvGrpSpPr>
              <a:grpSpLocks/>
            </p:cNvGrpSpPr>
            <p:nvPr/>
          </p:nvGrpSpPr>
          <p:grpSpPr bwMode="auto">
            <a:xfrm>
              <a:off x="2211020" y="1237130"/>
              <a:ext cx="836980" cy="820270"/>
              <a:chOff x="2078" y="1680"/>
              <a:chExt cx="1615" cy="1615"/>
            </a:xfrm>
          </p:grpSpPr>
          <p:sp>
            <p:nvSpPr>
              <p:cNvPr id="87" name="Oval 4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sz="2000"/>
              </a:p>
            </p:txBody>
          </p:sp>
          <p:sp>
            <p:nvSpPr>
              <p:cNvPr id="97" name="Oval 5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sz="2000"/>
              </a:p>
            </p:txBody>
          </p:sp>
          <p:sp>
            <p:nvSpPr>
              <p:cNvPr id="100" name="Oval 51"/>
              <p:cNvSpPr>
                <a:spLocks noChangeArrowheads="1"/>
              </p:cNvSpPr>
              <p:nvPr/>
            </p:nvSpPr>
            <p:spPr bwMode="gray">
              <a:xfrm>
                <a:off x="2253" y="1934"/>
                <a:ext cx="377" cy="110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sz="2000">
                  <a:latin typeface="Arial" panose="020B0604020202020204" pitchFamily="34" charset="0"/>
                </a:endParaRPr>
              </a:p>
            </p:txBody>
          </p:sp>
          <p:sp>
            <p:nvSpPr>
              <p:cNvPr id="102" name="Oval 52"/>
              <p:cNvSpPr>
                <a:spLocks noChangeArrowheads="1"/>
              </p:cNvSpPr>
              <p:nvPr/>
            </p:nvSpPr>
            <p:spPr bwMode="gray">
              <a:xfrm>
                <a:off x="2254" y="1935"/>
                <a:ext cx="377" cy="1108"/>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sz="2000"/>
              </a:p>
            </p:txBody>
          </p:sp>
          <p:sp>
            <p:nvSpPr>
              <p:cNvPr id="103" name="Oval 53"/>
              <p:cNvSpPr>
                <a:spLocks noChangeArrowheads="1"/>
              </p:cNvSpPr>
              <p:nvPr/>
            </p:nvSpPr>
            <p:spPr bwMode="gray">
              <a:xfrm>
                <a:off x="2334" y="1935"/>
                <a:ext cx="1097" cy="110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sz="2000">
                  <a:latin typeface="Arial" panose="020B0604020202020204" pitchFamily="34" charset="0"/>
                </a:endParaRPr>
              </a:p>
            </p:txBody>
          </p:sp>
          <p:sp>
            <p:nvSpPr>
              <p:cNvPr id="104" name="Oval 54"/>
              <p:cNvSpPr>
                <a:spLocks noChangeArrowheads="1"/>
              </p:cNvSpPr>
              <p:nvPr/>
            </p:nvSpPr>
            <p:spPr bwMode="gray">
              <a:xfrm>
                <a:off x="2337" y="1935"/>
                <a:ext cx="1096" cy="110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en-US" sz="2000"/>
              </a:p>
            </p:txBody>
          </p:sp>
        </p:grpSp>
        <p:sp>
          <p:nvSpPr>
            <p:cNvPr id="105" name="TextBox 86"/>
            <p:cNvSpPr txBox="1">
              <a:spLocks noChangeArrowheads="1"/>
            </p:cNvSpPr>
            <p:nvPr/>
          </p:nvSpPr>
          <p:spPr bwMode="auto">
            <a:xfrm>
              <a:off x="2472962" y="1336377"/>
              <a:ext cx="309987" cy="584775"/>
            </a:xfrm>
            <a:prstGeom prst="rect">
              <a:avLst/>
            </a:prstGeom>
            <a:noFill/>
            <a:ln w="9525">
              <a:noFill/>
              <a:miter lim="800000"/>
              <a:headEnd/>
              <a:tailEnd/>
            </a:ln>
          </p:spPr>
          <p:txBody>
            <a:bodyPr wrap="none" anchor="ctr">
              <a:spAutoFit/>
            </a:bodyPr>
            <a:lstStyle/>
            <a:p>
              <a:pPr algn="ctr"/>
              <a:r>
                <a:rPr lang="en-US" sz="3200" b="1" dirty="0">
                  <a:solidFill>
                    <a:schemeClr val="bg1"/>
                  </a:solidFill>
                  <a:latin typeface="Arial" pitchFamily="34" charset="0"/>
                  <a:cs typeface="Arial" pitchFamily="34" charset="0"/>
                </a:rPr>
                <a:t>1</a:t>
              </a:r>
            </a:p>
          </p:txBody>
        </p:sp>
      </p:grpSp>
    </p:spTree>
    <p:extLst>
      <p:ext uri="{BB962C8B-B14F-4D97-AF65-F5344CB8AC3E}">
        <p14:creationId xmlns:p14="http://schemas.microsoft.com/office/powerpoint/2010/main" val="40669677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anim calcmode="lin" valueType="num">
                                      <p:cBhvr>
                                        <p:cTn id="11" dur="500" fill="hold"/>
                                        <p:tgtEl>
                                          <p:spTgt spid="88"/>
                                        </p:tgtEl>
                                        <p:attrNameLst>
                                          <p:attrName>ppt_x</p:attrName>
                                        </p:attrNameLst>
                                      </p:cBhvr>
                                      <p:tavLst>
                                        <p:tav tm="0">
                                          <p:val>
                                            <p:strVal val="#ppt_x"/>
                                          </p:val>
                                        </p:tav>
                                        <p:tav tm="100000">
                                          <p:val>
                                            <p:strVal val="#ppt_x"/>
                                          </p:val>
                                        </p:tav>
                                      </p:tavLst>
                                    </p:anim>
                                    <p:anim calcmode="lin" valueType="num">
                                      <p:cBhvr>
                                        <p:cTn id="12" dur="5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07823" y="589740"/>
            <a:ext cx="6472694" cy="5929097"/>
            <a:chOff x="-2222500" y="1600200"/>
            <a:chExt cx="4770438" cy="4824413"/>
          </a:xfrm>
        </p:grpSpPr>
        <p:sp>
          <p:nvSpPr>
            <p:cNvPr id="6" name="AutoShape 41"/>
            <p:cNvSpPr>
              <a:spLocks noChangeArrowheads="1"/>
            </p:cNvSpPr>
            <p:nvPr/>
          </p:nvSpPr>
          <p:spPr bwMode="ltGray">
            <a:xfrm rot="5400000">
              <a:off x="-2249488"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solidFill>
              <a:schemeClr val="bg1">
                <a:lumMod val="65000"/>
              </a:schemeClr>
            </a:solidFill>
            <a:ln>
              <a:noFill/>
            </a:ln>
            <a:effectLst/>
          </p:spPr>
          <p:txBody>
            <a:bodyPr wrap="none" anchor="ctr"/>
            <a:lstStyle/>
            <a:p>
              <a:pPr eaLnBrk="1" hangingPunct="1">
                <a:defRPr/>
              </a:pPr>
              <a:endParaRPr lang="en-US" sz="1795">
                <a:latin typeface="Arial" panose="020B0604020202020204" pitchFamily="34" charset="0"/>
              </a:endParaRPr>
            </a:p>
          </p:txBody>
        </p:sp>
        <p:sp>
          <p:nvSpPr>
            <p:cNvPr id="8" name="AutoShape 42"/>
            <p:cNvSpPr>
              <a:spLocks noChangeArrowheads="1"/>
            </p:cNvSpPr>
            <p:nvPr/>
          </p:nvSpPr>
          <p:spPr bwMode="ltGray">
            <a:xfrm rot="5400000" flipH="1">
              <a:off x="-1843883" y="2062956"/>
              <a:ext cx="4032251"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solidFill>
              <a:schemeClr val="bg1">
                <a:lumMod val="95000"/>
              </a:schemeClr>
            </a:solidFill>
            <a:ln>
              <a:noFill/>
            </a:ln>
            <a:effectLst>
              <a:outerShdw blurRad="50800" dist="38100" algn="l" rotWithShape="0">
                <a:prstClr val="black">
                  <a:alpha val="40000"/>
                </a:prstClr>
              </a:outerShdw>
            </a:effectLst>
          </p:spPr>
          <p:txBody>
            <a:bodyPr wrap="none" anchor="ctr"/>
            <a:lstStyle/>
            <a:p>
              <a:pPr eaLnBrk="1" hangingPunct="1">
                <a:defRPr/>
              </a:pPr>
              <a:endParaRPr lang="en-US" sz="1795">
                <a:latin typeface="Arial" panose="020B0604020202020204" pitchFamily="34" charset="0"/>
              </a:endParaRPr>
            </a:p>
          </p:txBody>
        </p:sp>
        <p:sp>
          <p:nvSpPr>
            <p:cNvPr id="50" name="AutoShape 42"/>
            <p:cNvSpPr>
              <a:spLocks noChangeArrowheads="1"/>
            </p:cNvSpPr>
            <p:nvPr/>
          </p:nvSpPr>
          <p:spPr bwMode="ltGray">
            <a:xfrm rot="5400000" flipH="1">
              <a:off x="-1602907" y="2255488"/>
              <a:ext cx="3506669" cy="3501256"/>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solidFill>
              <a:schemeClr val="bg1">
                <a:lumMod val="85000"/>
              </a:schemeClr>
            </a:solidFill>
            <a:ln>
              <a:noFill/>
            </a:ln>
            <a:effectLst>
              <a:innerShdw blurRad="63500" dist="50800" dir="162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sz="1795">
                <a:latin typeface="Arial" panose="020B0604020202020204" pitchFamily="34" charset="0"/>
              </a:endParaRPr>
            </a:p>
          </p:txBody>
        </p:sp>
      </p:grpSp>
      <p:sp>
        <p:nvSpPr>
          <p:cNvPr id="88" name="TextBox 87"/>
          <p:cNvSpPr txBox="1"/>
          <p:nvPr/>
        </p:nvSpPr>
        <p:spPr>
          <a:xfrm>
            <a:off x="45446" y="2407294"/>
            <a:ext cx="2070337" cy="2554545"/>
          </a:xfrm>
          <a:prstGeom prst="rect">
            <a:avLst/>
          </a:prstGeom>
          <a:noFill/>
        </p:spPr>
        <p:txBody>
          <a:bodyPr wrap="square" anchor="ctr">
            <a:spAutoFit/>
          </a:bodyPr>
          <a:lstStyle/>
          <a:p>
            <a:pPr algn="ctr">
              <a:defRPr/>
            </a:pPr>
            <a:r>
              <a:rPr lang="vi-VN" sz="4000" b="1" dirty="0">
                <a:solidFill>
                  <a:srgbClr val="C00000"/>
                </a:solidFill>
                <a:latin typeface="Arial" pitchFamily="34" charset="0"/>
                <a:ea typeface="Verdana" pitchFamily="34" charset="0"/>
                <a:cs typeface="Arial" pitchFamily="34" charset="0"/>
              </a:rPr>
              <a:t>Tiêu chí đánh giá</a:t>
            </a:r>
            <a:endParaRPr lang="en-US" sz="4000" b="1" dirty="0">
              <a:solidFill>
                <a:srgbClr val="C00000"/>
              </a:solidFill>
              <a:latin typeface="Arial" pitchFamily="34" charset="0"/>
              <a:ea typeface="Verdana" pitchFamily="34" charset="0"/>
              <a:cs typeface="Arial" pitchFamily="34" charset="0"/>
            </a:endParaRPr>
          </a:p>
        </p:txBody>
      </p:sp>
      <p:grpSp>
        <p:nvGrpSpPr>
          <p:cNvPr id="4" name="Group 3"/>
          <p:cNvGrpSpPr/>
          <p:nvPr/>
        </p:nvGrpSpPr>
        <p:grpSpPr>
          <a:xfrm>
            <a:off x="2481546" y="1144147"/>
            <a:ext cx="7906953" cy="892552"/>
            <a:chOff x="2120308" y="2632831"/>
            <a:chExt cx="5727254" cy="894766"/>
          </a:xfrm>
        </p:grpSpPr>
        <p:sp>
          <p:nvSpPr>
            <p:cNvPr id="51" name="AutoShape 47"/>
            <p:cNvSpPr>
              <a:spLocks noChangeArrowheads="1"/>
            </p:cNvSpPr>
            <p:nvPr/>
          </p:nvSpPr>
          <p:spPr bwMode="gray">
            <a:xfrm>
              <a:off x="3250158" y="2725296"/>
              <a:ext cx="4419600" cy="711200"/>
            </a:xfrm>
            <a:prstGeom prst="roundRect">
              <a:avLst>
                <a:gd name="adj" fmla="val 50000"/>
              </a:avLst>
            </a:prstGeom>
            <a:solidFill>
              <a:srgbClr val="00B0F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none" anchor="ctr"/>
            <a:lstStyle/>
            <a:p>
              <a:endParaRPr lang="en-US" sz="2394" b="1" dirty="0">
                <a:latin typeface="Arial" pitchFamily="34" charset="0"/>
                <a:cs typeface="Arial" pitchFamily="34" charset="0"/>
              </a:endParaRPr>
            </a:p>
          </p:txBody>
        </p:sp>
        <p:grpSp>
          <p:nvGrpSpPr>
            <p:cNvPr id="52" name="Group 55"/>
            <p:cNvGrpSpPr>
              <a:grpSpLocks/>
            </p:cNvGrpSpPr>
            <p:nvPr/>
          </p:nvGrpSpPr>
          <p:grpSpPr bwMode="auto">
            <a:xfrm>
              <a:off x="2898933" y="2651448"/>
              <a:ext cx="862310" cy="777552"/>
              <a:chOff x="2078" y="1680"/>
              <a:chExt cx="1615" cy="1615"/>
            </a:xfrm>
          </p:grpSpPr>
          <p:sp>
            <p:nvSpPr>
              <p:cNvPr id="53" name="Oval 5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sz="1795"/>
              </a:p>
            </p:txBody>
          </p:sp>
          <p:sp>
            <p:nvSpPr>
              <p:cNvPr id="54" name="Oval 5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sz="1795"/>
              </a:p>
            </p:txBody>
          </p:sp>
          <p:sp>
            <p:nvSpPr>
              <p:cNvPr id="55" name="Oval 58"/>
              <p:cNvSpPr>
                <a:spLocks noChangeArrowheads="1"/>
              </p:cNvSpPr>
              <p:nvPr/>
            </p:nvSpPr>
            <p:spPr bwMode="gray">
              <a:xfrm>
                <a:off x="2253" y="1948"/>
                <a:ext cx="487" cy="107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sz="1795">
                  <a:latin typeface="Arial" panose="020B0604020202020204" pitchFamily="34" charset="0"/>
                </a:endParaRPr>
              </a:p>
            </p:txBody>
          </p:sp>
          <p:sp>
            <p:nvSpPr>
              <p:cNvPr id="56" name="Oval 59"/>
              <p:cNvSpPr>
                <a:spLocks noChangeArrowheads="1"/>
              </p:cNvSpPr>
              <p:nvPr/>
            </p:nvSpPr>
            <p:spPr bwMode="gray">
              <a:xfrm>
                <a:off x="2254" y="1949"/>
                <a:ext cx="487" cy="1079"/>
              </a:xfrm>
              <a:prstGeom prst="ellipse">
                <a:avLst/>
              </a:prstGeom>
              <a:solidFill>
                <a:srgbClr val="00B0F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sz="1795"/>
              </a:p>
            </p:txBody>
          </p:sp>
          <p:sp>
            <p:nvSpPr>
              <p:cNvPr id="57" name="Oval 60"/>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sz="1795">
                  <a:latin typeface="Arial" panose="020B0604020202020204" pitchFamily="34" charset="0"/>
                </a:endParaRPr>
              </a:p>
            </p:txBody>
          </p:sp>
          <p:sp>
            <p:nvSpPr>
              <p:cNvPr id="58" name="Oval 61"/>
              <p:cNvSpPr>
                <a:spLocks noChangeArrowheads="1"/>
              </p:cNvSpPr>
              <p:nvPr/>
            </p:nvSpPr>
            <p:spPr bwMode="gray">
              <a:xfrm>
                <a:off x="2334" y="1871"/>
                <a:ext cx="1096" cy="1098"/>
              </a:xfrm>
              <a:prstGeom prst="ellipse">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38100" algn="ctr">
                    <a:solidFill>
                      <a:schemeClr val="bg1"/>
                    </a:solidFill>
                    <a:round/>
                    <a:headEnd/>
                    <a:tailEnd/>
                  </a14:hiddenLine>
                </a:ext>
              </a:extLst>
            </p:spPr>
            <p:txBody>
              <a:bodyPr anchor="ctr">
                <a:spAutoFit/>
              </a:bodyPr>
              <a:lstStyle/>
              <a:p>
                <a:pPr eaLnBrk="1" hangingPunct="1"/>
                <a:endParaRPr lang="en-US" sz="1795"/>
              </a:p>
            </p:txBody>
          </p:sp>
        </p:grpSp>
        <p:sp>
          <p:nvSpPr>
            <p:cNvPr id="83" name="Oval 82"/>
            <p:cNvSpPr/>
            <p:nvPr/>
          </p:nvSpPr>
          <p:spPr>
            <a:xfrm>
              <a:off x="2120308" y="2851248"/>
              <a:ext cx="377056" cy="399952"/>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90" name="TextBox 86"/>
            <p:cNvSpPr txBox="1">
              <a:spLocks noChangeArrowheads="1"/>
            </p:cNvSpPr>
            <p:nvPr/>
          </p:nvSpPr>
          <p:spPr bwMode="auto">
            <a:xfrm>
              <a:off x="3120483" y="2743097"/>
              <a:ext cx="384390" cy="523426"/>
            </a:xfrm>
            <a:prstGeom prst="rect">
              <a:avLst/>
            </a:prstGeom>
            <a:noFill/>
            <a:ln w="9525">
              <a:noFill/>
              <a:miter lim="800000"/>
              <a:headEnd/>
              <a:tailEnd/>
            </a:ln>
          </p:spPr>
          <p:txBody>
            <a:bodyPr wrap="none" anchor="ctr">
              <a:spAutoFit/>
            </a:bodyPr>
            <a:lstStyle/>
            <a:p>
              <a:pPr algn="ctr"/>
              <a:r>
                <a:rPr lang="vi-VN" sz="2793" b="1" dirty="0">
                  <a:solidFill>
                    <a:schemeClr val="bg1"/>
                  </a:solidFill>
                  <a:latin typeface="Arial" pitchFamily="34" charset="0"/>
                  <a:cs typeface="Arial" pitchFamily="34" charset="0"/>
                </a:rPr>
                <a:t>1</a:t>
              </a:r>
              <a:endParaRPr lang="en-US" sz="2793" b="1" dirty="0">
                <a:solidFill>
                  <a:schemeClr val="bg1"/>
                </a:solidFill>
                <a:latin typeface="Arial" pitchFamily="34" charset="0"/>
                <a:cs typeface="Arial" pitchFamily="34" charset="0"/>
              </a:endParaRPr>
            </a:p>
          </p:txBody>
        </p:sp>
        <p:sp>
          <p:nvSpPr>
            <p:cNvPr id="94" name="TextBox 93"/>
            <p:cNvSpPr txBox="1"/>
            <p:nvPr/>
          </p:nvSpPr>
          <p:spPr>
            <a:xfrm>
              <a:off x="3685823" y="2632831"/>
              <a:ext cx="4161739" cy="894766"/>
            </a:xfrm>
            <a:prstGeom prst="rect">
              <a:avLst/>
            </a:prstGeom>
            <a:noFill/>
          </p:spPr>
          <p:txBody>
            <a:bodyPr wrap="square" rtlCol="0">
              <a:spAutoFit/>
            </a:bodyPr>
            <a:lstStyle/>
            <a:p>
              <a:pPr lvl="0"/>
              <a:r>
                <a:rPr lang="vi-VN" sz="2600" dirty="0">
                  <a:solidFill>
                    <a:schemeClr val="tx2">
                      <a:lumMod val="75000"/>
                    </a:schemeClr>
                  </a:solidFill>
                  <a:latin typeface="+mj-lt"/>
                  <a:cs typeface="Arial" pitchFamily="34" charset="0"/>
                </a:rPr>
                <a:t>Hoạt động sôi nổi, tích cực có trách nhiệm.</a:t>
              </a:r>
              <a:endParaRPr lang="en-US" sz="2600" dirty="0">
                <a:solidFill>
                  <a:schemeClr val="tx2">
                    <a:lumMod val="75000"/>
                  </a:schemeClr>
                </a:solidFill>
                <a:latin typeface="+mj-lt"/>
              </a:endParaRPr>
            </a:p>
          </p:txBody>
        </p:sp>
        <p:cxnSp>
          <p:nvCxnSpPr>
            <p:cNvPr id="99" name="Straight Arrow Connector 98"/>
            <p:cNvCxnSpPr/>
            <p:nvPr/>
          </p:nvCxnSpPr>
          <p:spPr>
            <a:xfrm flipV="1">
              <a:off x="2547938" y="2967423"/>
              <a:ext cx="363094" cy="72079"/>
            </a:xfrm>
            <a:prstGeom prst="straightConnector1">
              <a:avLst/>
            </a:prstGeom>
            <a:ln>
              <a:solidFill>
                <a:srgbClr val="00B0F0"/>
              </a:solidFill>
              <a:prstDash val="sysDash"/>
              <a:tailEnd type="arrow"/>
            </a:ln>
          </p:spPr>
          <p:style>
            <a:lnRef idx="3">
              <a:schemeClr val="accent6"/>
            </a:lnRef>
            <a:fillRef idx="0">
              <a:schemeClr val="accent6"/>
            </a:fillRef>
            <a:effectRef idx="2">
              <a:schemeClr val="accent6"/>
            </a:effectRef>
            <a:fontRef idx="minor">
              <a:schemeClr val="tx1"/>
            </a:fontRef>
          </p:style>
        </p:cxnSp>
      </p:grpSp>
      <p:grpSp>
        <p:nvGrpSpPr>
          <p:cNvPr id="7" name="Group 6"/>
          <p:cNvGrpSpPr/>
          <p:nvPr/>
        </p:nvGrpSpPr>
        <p:grpSpPr>
          <a:xfrm>
            <a:off x="3103867" y="2143227"/>
            <a:ext cx="6403761" cy="1095739"/>
            <a:chOff x="2250995" y="4115084"/>
            <a:chExt cx="5268134" cy="746634"/>
          </a:xfrm>
        </p:grpSpPr>
        <p:grpSp>
          <p:nvGrpSpPr>
            <p:cNvPr id="5" name="Group 4"/>
            <p:cNvGrpSpPr/>
            <p:nvPr/>
          </p:nvGrpSpPr>
          <p:grpSpPr>
            <a:xfrm>
              <a:off x="2250995" y="4115084"/>
              <a:ext cx="5268134" cy="746634"/>
              <a:chOff x="2250995" y="4115084"/>
              <a:chExt cx="5268134" cy="746634"/>
            </a:xfrm>
          </p:grpSpPr>
          <p:sp>
            <p:nvSpPr>
              <p:cNvPr id="66" name="AutoShape 47"/>
              <p:cNvSpPr>
                <a:spLocks noChangeArrowheads="1"/>
              </p:cNvSpPr>
              <p:nvPr/>
            </p:nvSpPr>
            <p:spPr bwMode="gray">
              <a:xfrm>
                <a:off x="2990701" y="4130912"/>
                <a:ext cx="4419600" cy="711200"/>
              </a:xfrm>
              <a:prstGeom prst="roundRect">
                <a:avLst>
                  <a:gd name="adj" fmla="val 50000"/>
                </a:avLst>
              </a:prstGeom>
              <a:solidFill>
                <a:schemeClr val="accent6">
                  <a:lumMod val="75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none" anchor="ctr"/>
              <a:lstStyle/>
              <a:p>
                <a:endParaRPr lang="en-US" sz="1795" b="1" dirty="0"/>
              </a:p>
            </p:txBody>
          </p:sp>
          <p:grpSp>
            <p:nvGrpSpPr>
              <p:cNvPr id="67" name="Group 62"/>
              <p:cNvGrpSpPr>
                <a:grpSpLocks/>
              </p:cNvGrpSpPr>
              <p:nvPr/>
            </p:nvGrpSpPr>
            <p:grpSpPr bwMode="auto">
              <a:xfrm>
                <a:off x="3000056" y="4115084"/>
                <a:ext cx="644937" cy="746634"/>
                <a:chOff x="1792" y="1792"/>
                <a:chExt cx="1274" cy="1637"/>
              </a:xfrm>
            </p:grpSpPr>
            <p:sp>
              <p:nvSpPr>
                <p:cNvPr id="68" name="Oval 63"/>
                <p:cNvSpPr>
                  <a:spLocks noChangeArrowheads="1"/>
                </p:cNvSpPr>
                <p:nvPr/>
              </p:nvSpPr>
              <p:spPr bwMode="gray">
                <a:xfrm>
                  <a:off x="1792" y="1814"/>
                  <a:ext cx="1274"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sz="1795"/>
                </a:p>
              </p:txBody>
            </p:sp>
            <p:sp>
              <p:nvSpPr>
                <p:cNvPr id="69" name="Oval 64"/>
                <p:cNvSpPr>
                  <a:spLocks noChangeArrowheads="1"/>
                </p:cNvSpPr>
                <p:nvPr/>
              </p:nvSpPr>
              <p:spPr bwMode="gray">
                <a:xfrm>
                  <a:off x="1934" y="1792"/>
                  <a:ext cx="953"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sz="1795"/>
                </a:p>
              </p:txBody>
            </p:sp>
            <p:sp>
              <p:nvSpPr>
                <p:cNvPr id="70" name="Oval 65"/>
                <p:cNvSpPr>
                  <a:spLocks noChangeArrowheads="1"/>
                </p:cNvSpPr>
                <p:nvPr/>
              </p:nvSpPr>
              <p:spPr bwMode="gray">
                <a:xfrm>
                  <a:off x="2318" y="2101"/>
                  <a:ext cx="457" cy="77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pPr eaLnBrk="1" hangingPunct="1">
                    <a:defRPr/>
                  </a:pPr>
                  <a:endParaRPr lang="en-US" sz="1795">
                    <a:latin typeface="Arial" panose="020B0604020202020204" pitchFamily="34" charset="0"/>
                  </a:endParaRPr>
                </a:p>
              </p:txBody>
            </p:sp>
            <p:sp>
              <p:nvSpPr>
                <p:cNvPr id="71" name="Oval 66"/>
                <p:cNvSpPr>
                  <a:spLocks noChangeArrowheads="1"/>
                </p:cNvSpPr>
                <p:nvPr/>
              </p:nvSpPr>
              <p:spPr bwMode="gray">
                <a:xfrm>
                  <a:off x="1951" y="2101"/>
                  <a:ext cx="1062" cy="774"/>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pPr eaLnBrk="1" hangingPunct="1"/>
                  <a:endParaRPr lang="en-US" sz="1795"/>
                </a:p>
              </p:txBody>
            </p:sp>
            <p:sp>
              <p:nvSpPr>
                <p:cNvPr id="72" name="Oval 67"/>
                <p:cNvSpPr>
                  <a:spLocks noChangeArrowheads="1"/>
                </p:cNvSpPr>
                <p:nvPr/>
              </p:nvSpPr>
              <p:spPr bwMode="gray">
                <a:xfrm>
                  <a:off x="1883" y="2211"/>
                  <a:ext cx="1097" cy="774"/>
                </a:xfrm>
                <a:prstGeom prst="ellipse">
                  <a:avLst/>
                </a:prstGeom>
                <a:solidFill>
                  <a:schemeClr val="accent6">
                    <a:lumMod val="60000"/>
                    <a:lumOff val="40000"/>
                  </a:schemeClr>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sz="1795">
                    <a:latin typeface="Arial" panose="020B0604020202020204" pitchFamily="34" charset="0"/>
                  </a:endParaRPr>
                </a:p>
              </p:txBody>
            </p:sp>
            <p:sp>
              <p:nvSpPr>
                <p:cNvPr id="73" name="Oval 68"/>
                <p:cNvSpPr>
                  <a:spLocks noChangeArrowheads="1"/>
                </p:cNvSpPr>
                <p:nvPr/>
              </p:nvSpPr>
              <p:spPr bwMode="gray">
                <a:xfrm>
                  <a:off x="1901" y="2189"/>
                  <a:ext cx="986" cy="774"/>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38100" algn="ctr">
                      <a:solidFill>
                        <a:schemeClr val="bg1"/>
                      </a:solidFill>
                      <a:round/>
                      <a:headEnd/>
                      <a:tailEnd/>
                    </a14:hiddenLine>
                  </a:ext>
                </a:extLst>
              </p:spPr>
              <p:txBody>
                <a:bodyPr wrap="square" anchor="ctr">
                  <a:spAutoFit/>
                </a:bodyPr>
                <a:lstStyle/>
                <a:p>
                  <a:pPr eaLnBrk="1" hangingPunct="1"/>
                  <a:endParaRPr lang="en-US" sz="1795"/>
                </a:p>
              </p:txBody>
            </p:sp>
          </p:grpSp>
          <p:sp>
            <p:nvSpPr>
              <p:cNvPr id="84" name="Oval 83"/>
              <p:cNvSpPr/>
              <p:nvPr/>
            </p:nvSpPr>
            <p:spPr>
              <a:xfrm>
                <a:off x="2250995" y="4301393"/>
                <a:ext cx="377056" cy="280297"/>
              </a:xfrm>
              <a:prstGeom prst="ellipse">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91" name="TextBox 86"/>
              <p:cNvSpPr txBox="1">
                <a:spLocks noChangeArrowheads="1"/>
              </p:cNvSpPr>
              <p:nvPr/>
            </p:nvSpPr>
            <p:spPr bwMode="auto">
              <a:xfrm>
                <a:off x="3147285" y="4253727"/>
                <a:ext cx="315441" cy="355779"/>
              </a:xfrm>
              <a:prstGeom prst="rect">
                <a:avLst/>
              </a:prstGeom>
              <a:noFill/>
              <a:ln w="9525">
                <a:noFill/>
                <a:miter lim="800000"/>
                <a:headEnd/>
                <a:tailEnd/>
              </a:ln>
            </p:spPr>
            <p:txBody>
              <a:bodyPr wrap="none" anchor="ctr">
                <a:spAutoFit/>
              </a:bodyPr>
              <a:lstStyle/>
              <a:p>
                <a:pPr algn="ctr"/>
                <a:r>
                  <a:rPr lang="vi-VN" sz="2793" b="1" dirty="0">
                    <a:solidFill>
                      <a:schemeClr val="bg1"/>
                    </a:solidFill>
                    <a:latin typeface="Arial" pitchFamily="34" charset="0"/>
                    <a:cs typeface="Arial" pitchFamily="34" charset="0"/>
                  </a:rPr>
                  <a:t>2</a:t>
                </a:r>
                <a:endParaRPr lang="en-US" sz="2793" b="1" dirty="0">
                  <a:solidFill>
                    <a:schemeClr val="bg1"/>
                  </a:solidFill>
                  <a:latin typeface="Arial" pitchFamily="34" charset="0"/>
                  <a:cs typeface="Arial" pitchFamily="34" charset="0"/>
                </a:endParaRPr>
              </a:p>
            </p:txBody>
          </p:sp>
          <p:sp>
            <p:nvSpPr>
              <p:cNvPr id="95" name="TextBox 94"/>
              <p:cNvSpPr txBox="1"/>
              <p:nvPr/>
            </p:nvSpPr>
            <p:spPr>
              <a:xfrm>
                <a:off x="3626261" y="4166018"/>
                <a:ext cx="3892868" cy="650126"/>
              </a:xfrm>
              <a:prstGeom prst="rect">
                <a:avLst/>
              </a:prstGeom>
              <a:noFill/>
            </p:spPr>
            <p:txBody>
              <a:bodyPr wrap="square" rtlCol="0">
                <a:spAutoFit/>
              </a:bodyPr>
              <a:lstStyle/>
              <a:p>
                <a:r>
                  <a:rPr lang="vi-VN" sz="2800" dirty="0">
                    <a:solidFill>
                      <a:srgbClr val="002060"/>
                    </a:solidFill>
                    <a:latin typeface="Times New Roman" panose="02020603050405020304" pitchFamily="18" charset="0"/>
                    <a:cs typeface="Times New Roman" panose="02020603050405020304" pitchFamily="18" charset="0"/>
                  </a:rPr>
                  <a:t>Tự tổ chức một số hoạt động cho nhóm có hiệu quả.</a:t>
                </a:r>
                <a:endParaRPr lang="en-US" sz="2800" dirty="0">
                  <a:latin typeface="Times New Roman" panose="02020603050405020304" pitchFamily="18" charset="0"/>
                  <a:cs typeface="Times New Roman" panose="02020603050405020304" pitchFamily="18" charset="0"/>
                </a:endParaRPr>
              </a:p>
            </p:txBody>
          </p:sp>
        </p:grpSp>
        <p:cxnSp>
          <p:nvCxnSpPr>
            <p:cNvPr id="101" name="Straight Arrow Connector 100"/>
            <p:cNvCxnSpPr>
              <a:cxnSpLocks/>
            </p:cNvCxnSpPr>
            <p:nvPr/>
          </p:nvCxnSpPr>
          <p:spPr>
            <a:xfrm>
              <a:off x="2644888" y="4472254"/>
              <a:ext cx="320949" cy="0"/>
            </a:xfrm>
            <a:prstGeom prst="straightConnector1">
              <a:avLst/>
            </a:prstGeom>
            <a:ln>
              <a:solidFill>
                <a:schemeClr val="accent6">
                  <a:lumMod val="75000"/>
                </a:schemeClr>
              </a:solidFill>
              <a:prstDash val="sysDash"/>
              <a:tailEnd type="arrow"/>
            </a:ln>
          </p:spPr>
          <p:style>
            <a:lnRef idx="3">
              <a:schemeClr val="accent6"/>
            </a:lnRef>
            <a:fillRef idx="0">
              <a:schemeClr val="accent6"/>
            </a:fillRef>
            <a:effectRef idx="2">
              <a:schemeClr val="accent6"/>
            </a:effectRef>
            <a:fontRef idx="minor">
              <a:schemeClr val="tx1"/>
            </a:fontRef>
          </p:style>
        </p:cxnSp>
      </p:grpSp>
      <p:grpSp>
        <p:nvGrpSpPr>
          <p:cNvPr id="9" name="Group 8"/>
          <p:cNvGrpSpPr/>
          <p:nvPr/>
        </p:nvGrpSpPr>
        <p:grpSpPr>
          <a:xfrm>
            <a:off x="3195824" y="3363861"/>
            <a:ext cx="8330873" cy="1158807"/>
            <a:chOff x="1825882" y="5357813"/>
            <a:chExt cx="5967992" cy="789413"/>
          </a:xfrm>
        </p:grpSpPr>
        <p:sp>
          <p:nvSpPr>
            <p:cNvPr id="74" name="AutoShape 47"/>
            <p:cNvSpPr>
              <a:spLocks noChangeArrowheads="1"/>
            </p:cNvSpPr>
            <p:nvPr/>
          </p:nvSpPr>
          <p:spPr bwMode="gray">
            <a:xfrm>
              <a:off x="2971800" y="5384800"/>
              <a:ext cx="4419600" cy="711200"/>
            </a:xfrm>
            <a:prstGeom prst="roundRect">
              <a:avLst>
                <a:gd name="adj" fmla="val 50000"/>
              </a:avLst>
            </a:prstGeom>
            <a:solidFill>
              <a:srgbClr val="33CC33"/>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none" anchor="ctr"/>
            <a:lstStyle/>
            <a:p>
              <a:endParaRPr lang="en-US" sz="1795" b="1" dirty="0"/>
            </a:p>
          </p:txBody>
        </p:sp>
        <p:grpSp>
          <p:nvGrpSpPr>
            <p:cNvPr id="75" name="Group 69"/>
            <p:cNvGrpSpPr>
              <a:grpSpLocks/>
            </p:cNvGrpSpPr>
            <p:nvPr/>
          </p:nvGrpSpPr>
          <p:grpSpPr bwMode="auto">
            <a:xfrm>
              <a:off x="2665708" y="5357813"/>
              <a:ext cx="838201" cy="789413"/>
              <a:chOff x="2078" y="1680"/>
              <a:chExt cx="1615" cy="1615"/>
            </a:xfrm>
          </p:grpSpPr>
          <p:sp>
            <p:nvSpPr>
              <p:cNvPr id="76" name="Oval 7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sz="1795"/>
              </a:p>
            </p:txBody>
          </p:sp>
          <p:sp>
            <p:nvSpPr>
              <p:cNvPr id="77" name="Oval 7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sz="1795"/>
              </a:p>
            </p:txBody>
          </p:sp>
          <p:sp>
            <p:nvSpPr>
              <p:cNvPr id="78" name="Oval 72"/>
              <p:cNvSpPr>
                <a:spLocks noChangeArrowheads="1"/>
              </p:cNvSpPr>
              <p:nvPr/>
            </p:nvSpPr>
            <p:spPr bwMode="gray">
              <a:xfrm>
                <a:off x="2253" y="2126"/>
                <a:ext cx="464" cy="72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sz="1795">
                  <a:latin typeface="Arial" panose="020B0604020202020204" pitchFamily="34" charset="0"/>
                </a:endParaRPr>
              </a:p>
            </p:txBody>
          </p:sp>
          <p:sp>
            <p:nvSpPr>
              <p:cNvPr id="79" name="Oval 73"/>
              <p:cNvSpPr>
                <a:spLocks noChangeArrowheads="1"/>
              </p:cNvSpPr>
              <p:nvPr/>
            </p:nvSpPr>
            <p:spPr bwMode="gray">
              <a:xfrm>
                <a:off x="2254" y="2127"/>
                <a:ext cx="464" cy="722"/>
              </a:xfrm>
              <a:prstGeom prst="ellipse">
                <a:avLst/>
              </a:prstGeom>
              <a:gradFill rotWithShape="1">
                <a:gsLst>
                  <a:gs pos="0">
                    <a:srgbClr val="000000"/>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sz="1795"/>
              </a:p>
            </p:txBody>
          </p:sp>
          <p:sp>
            <p:nvSpPr>
              <p:cNvPr id="80" name="Oval 74"/>
              <p:cNvSpPr>
                <a:spLocks noChangeArrowheads="1"/>
              </p:cNvSpPr>
              <p:nvPr/>
            </p:nvSpPr>
            <p:spPr bwMode="gray">
              <a:xfrm>
                <a:off x="2334" y="2127"/>
                <a:ext cx="1097" cy="72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sz="1795">
                  <a:latin typeface="Arial" panose="020B0604020202020204" pitchFamily="34" charset="0"/>
                </a:endParaRPr>
              </a:p>
            </p:txBody>
          </p:sp>
          <p:sp>
            <p:nvSpPr>
              <p:cNvPr id="81" name="Oval 75"/>
              <p:cNvSpPr>
                <a:spLocks noChangeArrowheads="1"/>
              </p:cNvSpPr>
              <p:nvPr/>
            </p:nvSpPr>
            <p:spPr bwMode="gray">
              <a:xfrm>
                <a:off x="2337" y="2127"/>
                <a:ext cx="1096" cy="722"/>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38100" algn="ctr">
                    <a:solidFill>
                      <a:schemeClr val="bg1"/>
                    </a:solidFill>
                    <a:round/>
                    <a:headEnd/>
                    <a:tailEnd/>
                  </a14:hiddenLine>
                </a:ext>
              </a:extLst>
            </p:spPr>
            <p:txBody>
              <a:bodyPr anchor="ctr">
                <a:spAutoFit/>
              </a:bodyPr>
              <a:lstStyle/>
              <a:p>
                <a:pPr eaLnBrk="1" hangingPunct="1"/>
                <a:endParaRPr lang="en-US" sz="1795"/>
              </a:p>
            </p:txBody>
          </p:sp>
        </p:grpSp>
        <p:sp>
          <p:nvSpPr>
            <p:cNvPr id="85" name="Oval 84"/>
            <p:cNvSpPr/>
            <p:nvPr/>
          </p:nvSpPr>
          <p:spPr>
            <a:xfrm>
              <a:off x="1825882" y="5564981"/>
              <a:ext cx="377056" cy="280227"/>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92" name="TextBox 86"/>
            <p:cNvSpPr txBox="1">
              <a:spLocks noChangeArrowheads="1"/>
            </p:cNvSpPr>
            <p:nvPr/>
          </p:nvSpPr>
          <p:spPr bwMode="auto">
            <a:xfrm>
              <a:off x="2883441" y="5566712"/>
              <a:ext cx="356199" cy="355691"/>
            </a:xfrm>
            <a:prstGeom prst="rect">
              <a:avLst/>
            </a:prstGeom>
            <a:noFill/>
            <a:ln w="9525">
              <a:noFill/>
              <a:miter lim="800000"/>
              <a:headEnd/>
              <a:tailEnd/>
            </a:ln>
          </p:spPr>
          <p:txBody>
            <a:bodyPr wrap="none" anchor="ctr">
              <a:spAutoFit/>
            </a:bodyPr>
            <a:lstStyle/>
            <a:p>
              <a:pPr algn="ctr"/>
              <a:r>
                <a:rPr lang="vi-VN" sz="2793" b="1" dirty="0">
                  <a:solidFill>
                    <a:schemeClr val="bg1"/>
                  </a:solidFill>
                  <a:latin typeface="Arial" pitchFamily="34" charset="0"/>
                  <a:cs typeface="Arial" pitchFamily="34" charset="0"/>
                </a:rPr>
                <a:t>3</a:t>
              </a:r>
              <a:endParaRPr lang="en-US" sz="2793" b="1" dirty="0">
                <a:solidFill>
                  <a:schemeClr val="bg1"/>
                </a:solidFill>
                <a:latin typeface="Arial" pitchFamily="34" charset="0"/>
                <a:cs typeface="Arial" pitchFamily="34" charset="0"/>
              </a:endParaRPr>
            </a:p>
          </p:txBody>
        </p:sp>
        <p:sp>
          <p:nvSpPr>
            <p:cNvPr id="96" name="TextBox 95"/>
            <p:cNvSpPr txBox="1"/>
            <p:nvPr/>
          </p:nvSpPr>
          <p:spPr>
            <a:xfrm>
              <a:off x="3582029" y="5378321"/>
              <a:ext cx="4211845" cy="649965"/>
            </a:xfrm>
            <a:prstGeom prst="rect">
              <a:avLst/>
            </a:prstGeom>
            <a:noFill/>
          </p:spPr>
          <p:txBody>
            <a:bodyPr wrap="square" rtlCol="0">
              <a:spAutoFit/>
            </a:bodyPr>
            <a:lstStyle/>
            <a:p>
              <a:r>
                <a:rPr lang="vi-VN" sz="2800" dirty="0">
                  <a:solidFill>
                    <a:srgbClr val="002060"/>
                  </a:solidFill>
                  <a:latin typeface="Times New Roman" panose="02020603050405020304" pitchFamily="18" charset="0"/>
                  <a:cs typeface="Times New Roman" panose="02020603050405020304" pitchFamily="18" charset="0"/>
                </a:rPr>
                <a:t>Biết đặt câu hỏi, dẫn dắt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a:t>
              </a:r>
            </a:p>
          </p:txBody>
        </p:sp>
        <p:cxnSp>
          <p:nvCxnSpPr>
            <p:cNvPr id="106" name="Straight Arrow Connector 105"/>
            <p:cNvCxnSpPr>
              <a:cxnSpLocks/>
              <a:endCxn id="76" idx="2"/>
            </p:cNvCxnSpPr>
            <p:nvPr/>
          </p:nvCxnSpPr>
          <p:spPr>
            <a:xfrm>
              <a:off x="2240221" y="5734393"/>
              <a:ext cx="425487" cy="18127"/>
            </a:xfrm>
            <a:prstGeom prst="straightConnector1">
              <a:avLst/>
            </a:prstGeom>
            <a:ln>
              <a:solidFill>
                <a:srgbClr val="00B050"/>
              </a:solidFill>
              <a:prstDash val="sysDash"/>
              <a:tailEnd type="arrow"/>
            </a:ln>
          </p:spPr>
          <p:style>
            <a:lnRef idx="3">
              <a:schemeClr val="accent6"/>
            </a:lnRef>
            <a:fillRef idx="0">
              <a:schemeClr val="accent6"/>
            </a:fillRef>
            <a:effectRef idx="2">
              <a:schemeClr val="accent6"/>
            </a:effectRef>
            <a:fontRef idx="minor">
              <a:schemeClr val="tx1"/>
            </a:fontRef>
          </p:style>
        </p:cxnSp>
      </p:grpSp>
      <p:grpSp>
        <p:nvGrpSpPr>
          <p:cNvPr id="3" name="Group 2"/>
          <p:cNvGrpSpPr/>
          <p:nvPr/>
        </p:nvGrpSpPr>
        <p:grpSpPr>
          <a:xfrm>
            <a:off x="2384595" y="4891"/>
            <a:ext cx="6172503" cy="818241"/>
            <a:chOff x="2211020" y="1237130"/>
            <a:chExt cx="4570780" cy="820270"/>
          </a:xfrm>
        </p:grpSpPr>
        <p:sp>
          <p:nvSpPr>
            <p:cNvPr id="13" name="AutoShape 47"/>
            <p:cNvSpPr>
              <a:spLocks noChangeArrowheads="1"/>
            </p:cNvSpPr>
            <p:nvPr/>
          </p:nvSpPr>
          <p:spPr bwMode="gray">
            <a:xfrm>
              <a:off x="2362200" y="1295400"/>
              <a:ext cx="4419600" cy="711200"/>
            </a:xfrm>
            <a:prstGeom prst="roundRect">
              <a:avLst>
                <a:gd name="adj" fmla="val 50000"/>
              </a:avLst>
            </a:prstGeom>
            <a:solidFill>
              <a:srgbClr val="FFFF0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none" anchor="ctr"/>
            <a:lstStyle/>
            <a:p>
              <a:endParaRPr lang="en-US" sz="1795" b="1" dirty="0"/>
            </a:p>
          </p:txBody>
        </p:sp>
        <p:sp>
          <p:nvSpPr>
            <p:cNvPr id="93" name="TextBox 92"/>
            <p:cNvSpPr txBox="1"/>
            <p:nvPr/>
          </p:nvSpPr>
          <p:spPr>
            <a:xfrm>
              <a:off x="3050573" y="1367154"/>
              <a:ext cx="3674800" cy="524518"/>
            </a:xfrm>
            <a:prstGeom prst="rect">
              <a:avLst/>
            </a:prstGeom>
            <a:noFill/>
          </p:spPr>
          <p:txBody>
            <a:bodyPr wrap="square" rtlCol="0">
              <a:spAutoFit/>
            </a:bodyPr>
            <a:lstStyle/>
            <a:p>
              <a:r>
                <a:rPr lang="vi-VN" sz="2800" b="1" dirty="0">
                  <a:solidFill>
                    <a:srgbClr val="0033CC"/>
                  </a:solidFill>
                  <a:latin typeface="Times New Roman" pitchFamily="18" charset="0"/>
                  <a:cs typeface="Times New Roman" pitchFamily="18" charset="0"/>
                </a:rPr>
                <a:t>Xây dựng tiêu chí thi đua.</a:t>
              </a:r>
              <a:endParaRPr lang="en-US" sz="2793" dirty="0">
                <a:latin typeface="Arial" pitchFamily="34" charset="0"/>
                <a:cs typeface="Arial" pitchFamily="34" charset="0"/>
              </a:endParaRPr>
            </a:p>
          </p:txBody>
        </p:sp>
        <p:grpSp>
          <p:nvGrpSpPr>
            <p:cNvPr id="86" name="Group 48"/>
            <p:cNvGrpSpPr>
              <a:grpSpLocks/>
            </p:cNvGrpSpPr>
            <p:nvPr/>
          </p:nvGrpSpPr>
          <p:grpSpPr bwMode="auto">
            <a:xfrm>
              <a:off x="2211020" y="1237130"/>
              <a:ext cx="836980" cy="820270"/>
              <a:chOff x="2078" y="1680"/>
              <a:chExt cx="1615" cy="1615"/>
            </a:xfrm>
          </p:grpSpPr>
          <p:sp>
            <p:nvSpPr>
              <p:cNvPr id="87" name="Oval 4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sz="1795"/>
              </a:p>
            </p:txBody>
          </p:sp>
          <p:sp>
            <p:nvSpPr>
              <p:cNvPr id="97" name="Oval 5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sz="1795"/>
              </a:p>
            </p:txBody>
          </p:sp>
          <p:sp>
            <p:nvSpPr>
              <p:cNvPr id="100" name="Oval 51"/>
              <p:cNvSpPr>
                <a:spLocks noChangeArrowheads="1"/>
              </p:cNvSpPr>
              <p:nvPr/>
            </p:nvSpPr>
            <p:spPr bwMode="gray">
              <a:xfrm>
                <a:off x="2253" y="1976"/>
                <a:ext cx="401" cy="102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sz="1795">
                  <a:latin typeface="Arial" panose="020B0604020202020204" pitchFamily="34" charset="0"/>
                </a:endParaRPr>
              </a:p>
            </p:txBody>
          </p:sp>
          <p:sp>
            <p:nvSpPr>
              <p:cNvPr id="102" name="Oval 52"/>
              <p:cNvSpPr>
                <a:spLocks noChangeArrowheads="1"/>
              </p:cNvSpPr>
              <p:nvPr/>
            </p:nvSpPr>
            <p:spPr bwMode="gray">
              <a:xfrm>
                <a:off x="2254" y="1977"/>
                <a:ext cx="401" cy="1023"/>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sz="1795"/>
              </a:p>
            </p:txBody>
          </p:sp>
          <p:sp>
            <p:nvSpPr>
              <p:cNvPr id="103" name="Oval 53"/>
              <p:cNvSpPr>
                <a:spLocks noChangeArrowheads="1"/>
              </p:cNvSpPr>
              <p:nvPr/>
            </p:nvSpPr>
            <p:spPr bwMode="gray">
              <a:xfrm>
                <a:off x="2334" y="1977"/>
                <a:ext cx="1097" cy="102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sz="1795">
                  <a:latin typeface="Arial" panose="020B0604020202020204" pitchFamily="34" charset="0"/>
                </a:endParaRPr>
              </a:p>
            </p:txBody>
          </p:sp>
          <p:sp>
            <p:nvSpPr>
              <p:cNvPr id="104" name="Oval 54"/>
              <p:cNvSpPr>
                <a:spLocks noChangeArrowheads="1"/>
              </p:cNvSpPr>
              <p:nvPr/>
            </p:nvSpPr>
            <p:spPr bwMode="gray">
              <a:xfrm>
                <a:off x="2337" y="1977"/>
                <a:ext cx="1096" cy="1023"/>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en-US" sz="1795"/>
              </a:p>
            </p:txBody>
          </p:sp>
        </p:grpSp>
        <p:sp>
          <p:nvSpPr>
            <p:cNvPr id="105" name="TextBox 86"/>
            <p:cNvSpPr txBox="1">
              <a:spLocks noChangeArrowheads="1"/>
            </p:cNvSpPr>
            <p:nvPr/>
          </p:nvSpPr>
          <p:spPr bwMode="auto">
            <a:xfrm>
              <a:off x="2354599" y="1367051"/>
              <a:ext cx="546713" cy="523426"/>
            </a:xfrm>
            <a:prstGeom prst="rect">
              <a:avLst/>
            </a:prstGeom>
            <a:noFill/>
            <a:ln w="9525">
              <a:noFill/>
              <a:miter lim="800000"/>
              <a:headEnd/>
              <a:tailEnd/>
            </a:ln>
          </p:spPr>
          <p:txBody>
            <a:bodyPr wrap="none" anchor="ctr">
              <a:spAutoFit/>
            </a:bodyPr>
            <a:lstStyle/>
            <a:p>
              <a:pPr algn="ctr"/>
              <a:r>
                <a:rPr lang="vi-VN" sz="2793" b="1" dirty="0">
                  <a:solidFill>
                    <a:schemeClr val="bg1"/>
                  </a:solidFill>
                  <a:latin typeface="Arial" pitchFamily="34" charset="0"/>
                  <a:cs typeface="Arial" pitchFamily="34" charset="0"/>
                </a:rPr>
                <a:t>3.3</a:t>
              </a:r>
              <a:endParaRPr lang="en-US" sz="2793" b="1" dirty="0">
                <a:solidFill>
                  <a:schemeClr val="bg1"/>
                </a:solidFill>
                <a:latin typeface="Arial" pitchFamily="34" charset="0"/>
                <a:cs typeface="Arial" pitchFamily="34" charset="0"/>
              </a:endParaRPr>
            </a:p>
          </p:txBody>
        </p:sp>
      </p:grpSp>
      <p:grpSp>
        <p:nvGrpSpPr>
          <p:cNvPr id="60" name="Group 59">
            <a:extLst>
              <a:ext uri="{FF2B5EF4-FFF2-40B4-BE49-F238E27FC236}">
                <a16:creationId xmlns:a16="http://schemas.microsoft.com/office/drawing/2014/main" id="{7974EA8E-2C7D-406E-BF32-1201068952CF}"/>
              </a:ext>
            </a:extLst>
          </p:cNvPr>
          <p:cNvGrpSpPr/>
          <p:nvPr/>
        </p:nvGrpSpPr>
        <p:grpSpPr>
          <a:xfrm>
            <a:off x="2894232" y="4523322"/>
            <a:ext cx="6970383" cy="1012519"/>
            <a:chOff x="2252218" y="2651448"/>
            <a:chExt cx="5455476" cy="777552"/>
          </a:xfrm>
        </p:grpSpPr>
        <p:sp>
          <p:nvSpPr>
            <p:cNvPr id="61" name="AutoShape 47">
              <a:extLst>
                <a:ext uri="{FF2B5EF4-FFF2-40B4-BE49-F238E27FC236}">
                  <a16:creationId xmlns:a16="http://schemas.microsoft.com/office/drawing/2014/main" id="{94883BE0-F72F-4239-B8D7-1734791BC8EF}"/>
                </a:ext>
              </a:extLst>
            </p:cNvPr>
            <p:cNvSpPr>
              <a:spLocks noChangeArrowheads="1"/>
            </p:cNvSpPr>
            <p:nvPr/>
          </p:nvSpPr>
          <p:spPr bwMode="gray">
            <a:xfrm>
              <a:off x="3288094" y="2693193"/>
              <a:ext cx="4419600" cy="711200"/>
            </a:xfrm>
            <a:prstGeom prst="roundRect">
              <a:avLst>
                <a:gd name="adj" fmla="val 50000"/>
              </a:avLst>
            </a:prstGeom>
            <a:solidFill>
              <a:srgbClr val="00B0F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none" anchor="ctr"/>
            <a:lstStyle/>
            <a:p>
              <a:endParaRPr lang="en-US" sz="2394" b="1" dirty="0">
                <a:latin typeface="Arial" pitchFamily="34" charset="0"/>
                <a:cs typeface="Arial" pitchFamily="34" charset="0"/>
              </a:endParaRPr>
            </a:p>
          </p:txBody>
        </p:sp>
        <p:grpSp>
          <p:nvGrpSpPr>
            <p:cNvPr id="62" name="Group 55">
              <a:extLst>
                <a:ext uri="{FF2B5EF4-FFF2-40B4-BE49-F238E27FC236}">
                  <a16:creationId xmlns:a16="http://schemas.microsoft.com/office/drawing/2014/main" id="{05AF6808-32F3-40D4-B356-0B3CB2189FAF}"/>
                </a:ext>
              </a:extLst>
            </p:cNvPr>
            <p:cNvGrpSpPr>
              <a:grpSpLocks/>
            </p:cNvGrpSpPr>
            <p:nvPr/>
          </p:nvGrpSpPr>
          <p:grpSpPr bwMode="auto">
            <a:xfrm>
              <a:off x="2898933" y="2651448"/>
              <a:ext cx="862310" cy="777552"/>
              <a:chOff x="2078" y="1680"/>
              <a:chExt cx="1615" cy="1615"/>
            </a:xfrm>
          </p:grpSpPr>
          <p:sp>
            <p:nvSpPr>
              <p:cNvPr id="107" name="Oval 56">
                <a:extLst>
                  <a:ext uri="{FF2B5EF4-FFF2-40B4-BE49-F238E27FC236}">
                    <a16:creationId xmlns:a16="http://schemas.microsoft.com/office/drawing/2014/main" id="{95BADA7A-E6B2-453F-AE6B-8D356C916600}"/>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sz="1795"/>
              </a:p>
            </p:txBody>
          </p:sp>
          <p:sp>
            <p:nvSpPr>
              <p:cNvPr id="108" name="Oval 57">
                <a:extLst>
                  <a:ext uri="{FF2B5EF4-FFF2-40B4-BE49-F238E27FC236}">
                    <a16:creationId xmlns:a16="http://schemas.microsoft.com/office/drawing/2014/main" id="{7023D000-C6D1-439A-BAB7-FA6B3A145EAE}"/>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sz="1795"/>
              </a:p>
            </p:txBody>
          </p:sp>
          <p:sp>
            <p:nvSpPr>
              <p:cNvPr id="109" name="Oval 58">
                <a:extLst>
                  <a:ext uri="{FF2B5EF4-FFF2-40B4-BE49-F238E27FC236}">
                    <a16:creationId xmlns:a16="http://schemas.microsoft.com/office/drawing/2014/main" id="{1BD1BAC2-A2B9-4F9B-9156-A7DFDE20E8BF}"/>
                  </a:ext>
                </a:extLst>
              </p:cNvPr>
              <p:cNvSpPr>
                <a:spLocks noChangeArrowheads="1"/>
              </p:cNvSpPr>
              <p:nvPr/>
            </p:nvSpPr>
            <p:spPr bwMode="gray">
              <a:xfrm>
                <a:off x="2253" y="2074"/>
                <a:ext cx="380" cy="82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sz="1795">
                  <a:latin typeface="Arial" panose="020B0604020202020204" pitchFamily="34" charset="0"/>
                </a:endParaRPr>
              </a:p>
            </p:txBody>
          </p:sp>
          <p:sp>
            <p:nvSpPr>
              <p:cNvPr id="110" name="Oval 59">
                <a:extLst>
                  <a:ext uri="{FF2B5EF4-FFF2-40B4-BE49-F238E27FC236}">
                    <a16:creationId xmlns:a16="http://schemas.microsoft.com/office/drawing/2014/main" id="{63FF3D5A-AD9A-4446-8E60-20501CC4A981}"/>
                  </a:ext>
                </a:extLst>
              </p:cNvPr>
              <p:cNvSpPr>
                <a:spLocks noChangeArrowheads="1"/>
              </p:cNvSpPr>
              <p:nvPr/>
            </p:nvSpPr>
            <p:spPr bwMode="gray">
              <a:xfrm>
                <a:off x="2254" y="2075"/>
                <a:ext cx="380" cy="826"/>
              </a:xfrm>
              <a:prstGeom prst="ellipse">
                <a:avLst/>
              </a:prstGeom>
              <a:solidFill>
                <a:srgbClr val="00B0F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sz="1795"/>
              </a:p>
            </p:txBody>
          </p:sp>
          <p:sp>
            <p:nvSpPr>
              <p:cNvPr id="111" name="Oval 60">
                <a:extLst>
                  <a:ext uri="{FF2B5EF4-FFF2-40B4-BE49-F238E27FC236}">
                    <a16:creationId xmlns:a16="http://schemas.microsoft.com/office/drawing/2014/main" id="{0C12E270-217B-4ADF-AAEE-EB918E97ED7E}"/>
                  </a:ext>
                </a:extLst>
              </p:cNvPr>
              <p:cNvSpPr>
                <a:spLocks noChangeArrowheads="1"/>
              </p:cNvSpPr>
              <p:nvPr/>
            </p:nvSpPr>
            <p:spPr bwMode="gray">
              <a:xfrm>
                <a:off x="2334" y="2075"/>
                <a:ext cx="1097" cy="82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sz="1795">
                  <a:latin typeface="Arial" panose="020B0604020202020204" pitchFamily="34" charset="0"/>
                </a:endParaRPr>
              </a:p>
            </p:txBody>
          </p:sp>
          <p:sp>
            <p:nvSpPr>
              <p:cNvPr id="112" name="Oval 61">
                <a:extLst>
                  <a:ext uri="{FF2B5EF4-FFF2-40B4-BE49-F238E27FC236}">
                    <a16:creationId xmlns:a16="http://schemas.microsoft.com/office/drawing/2014/main" id="{DB9D3236-4526-4953-8FB8-155AADF380CB}"/>
                  </a:ext>
                </a:extLst>
              </p:cNvPr>
              <p:cNvSpPr>
                <a:spLocks noChangeArrowheads="1"/>
              </p:cNvSpPr>
              <p:nvPr/>
            </p:nvSpPr>
            <p:spPr bwMode="gray">
              <a:xfrm>
                <a:off x="2334" y="2007"/>
                <a:ext cx="1096" cy="826"/>
              </a:xfrm>
              <a:prstGeom prst="ellipse">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38100" algn="ctr">
                    <a:solidFill>
                      <a:schemeClr val="bg1"/>
                    </a:solidFill>
                    <a:round/>
                    <a:headEnd/>
                    <a:tailEnd/>
                  </a14:hiddenLine>
                </a:ext>
              </a:extLst>
            </p:spPr>
            <p:txBody>
              <a:bodyPr anchor="ctr">
                <a:spAutoFit/>
              </a:bodyPr>
              <a:lstStyle/>
              <a:p>
                <a:pPr eaLnBrk="1" hangingPunct="1"/>
                <a:endParaRPr lang="en-US" sz="1795"/>
              </a:p>
            </p:txBody>
          </p:sp>
        </p:grpSp>
        <p:sp>
          <p:nvSpPr>
            <p:cNvPr id="63" name="Oval 62">
              <a:extLst>
                <a:ext uri="{FF2B5EF4-FFF2-40B4-BE49-F238E27FC236}">
                  <a16:creationId xmlns:a16="http://schemas.microsoft.com/office/drawing/2014/main" id="{D6731BA2-2B58-4CCE-8833-35ABDB4BD868}"/>
                </a:ext>
              </a:extLst>
            </p:cNvPr>
            <p:cNvSpPr/>
            <p:nvPr/>
          </p:nvSpPr>
          <p:spPr>
            <a:xfrm>
              <a:off x="2252218" y="2832048"/>
              <a:ext cx="337230" cy="337095"/>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64" name="TextBox 86">
              <a:extLst>
                <a:ext uri="{FF2B5EF4-FFF2-40B4-BE49-F238E27FC236}">
                  <a16:creationId xmlns:a16="http://schemas.microsoft.com/office/drawing/2014/main" id="{65AAB554-C751-4278-89CF-DD18F9CC142A}"/>
                </a:ext>
              </a:extLst>
            </p:cNvPr>
            <p:cNvSpPr txBox="1">
              <a:spLocks noChangeArrowheads="1"/>
            </p:cNvSpPr>
            <p:nvPr/>
          </p:nvSpPr>
          <p:spPr bwMode="auto">
            <a:xfrm>
              <a:off x="3162627" y="2804328"/>
              <a:ext cx="300104" cy="400964"/>
            </a:xfrm>
            <a:prstGeom prst="rect">
              <a:avLst/>
            </a:prstGeom>
            <a:noFill/>
            <a:ln w="9525">
              <a:noFill/>
              <a:miter lim="800000"/>
              <a:headEnd/>
              <a:tailEnd/>
            </a:ln>
          </p:spPr>
          <p:txBody>
            <a:bodyPr wrap="none" anchor="ctr">
              <a:spAutoFit/>
            </a:bodyPr>
            <a:lstStyle/>
            <a:p>
              <a:pPr algn="ctr"/>
              <a:r>
                <a:rPr lang="vi-VN" sz="2793" b="1" dirty="0">
                  <a:solidFill>
                    <a:schemeClr val="bg1"/>
                  </a:solidFill>
                  <a:latin typeface="Arial" pitchFamily="34" charset="0"/>
                  <a:cs typeface="Arial" pitchFamily="34" charset="0"/>
                </a:rPr>
                <a:t>4</a:t>
              </a:r>
              <a:endParaRPr lang="en-US" sz="2793" b="1" dirty="0">
                <a:solidFill>
                  <a:schemeClr val="bg1"/>
                </a:solidFill>
                <a:latin typeface="Arial" pitchFamily="34" charset="0"/>
                <a:cs typeface="Arial" pitchFamily="34" charset="0"/>
              </a:endParaRPr>
            </a:p>
          </p:txBody>
        </p:sp>
        <p:sp>
          <p:nvSpPr>
            <p:cNvPr id="65" name="TextBox 64">
              <a:extLst>
                <a:ext uri="{FF2B5EF4-FFF2-40B4-BE49-F238E27FC236}">
                  <a16:creationId xmlns:a16="http://schemas.microsoft.com/office/drawing/2014/main" id="{1A24354C-4FF2-4FE5-9600-236B5F77B414}"/>
                </a:ext>
              </a:extLst>
            </p:cNvPr>
            <p:cNvSpPr txBox="1"/>
            <p:nvPr/>
          </p:nvSpPr>
          <p:spPr>
            <a:xfrm>
              <a:off x="3673136" y="2717094"/>
              <a:ext cx="4034558" cy="401801"/>
            </a:xfrm>
            <a:prstGeom prst="rect">
              <a:avLst/>
            </a:prstGeom>
            <a:noFill/>
          </p:spPr>
          <p:txBody>
            <a:bodyPr wrap="square" rtlCol="0">
              <a:spAutoFit/>
            </a:bodyPr>
            <a:lstStyle/>
            <a:p>
              <a:pPr lvl="0"/>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cxnSp>
          <p:nvCxnSpPr>
            <p:cNvPr id="89" name="Straight Arrow Connector 88">
              <a:extLst>
                <a:ext uri="{FF2B5EF4-FFF2-40B4-BE49-F238E27FC236}">
                  <a16:creationId xmlns:a16="http://schemas.microsoft.com/office/drawing/2014/main" id="{F269885E-8D27-4F43-924A-2D67F6BC7136}"/>
                </a:ext>
              </a:extLst>
            </p:cNvPr>
            <p:cNvCxnSpPr>
              <a:cxnSpLocks/>
              <a:stCxn id="63" idx="6"/>
              <a:endCxn id="108" idx="2"/>
            </p:cNvCxnSpPr>
            <p:nvPr/>
          </p:nvCxnSpPr>
          <p:spPr>
            <a:xfrm>
              <a:off x="2589448" y="3000595"/>
              <a:ext cx="358607" cy="38907"/>
            </a:xfrm>
            <a:prstGeom prst="straightConnector1">
              <a:avLst/>
            </a:prstGeom>
            <a:ln>
              <a:solidFill>
                <a:srgbClr val="00B0F0"/>
              </a:solidFill>
              <a:prstDash val="sysDash"/>
              <a:tailEnd type="arrow"/>
            </a:ln>
          </p:spPr>
          <p:style>
            <a:lnRef idx="3">
              <a:schemeClr val="accent6"/>
            </a:lnRef>
            <a:fillRef idx="0">
              <a:schemeClr val="accent6"/>
            </a:fillRef>
            <a:effectRef idx="2">
              <a:schemeClr val="accent6"/>
            </a:effectRef>
            <a:fontRef idx="minor">
              <a:schemeClr val="tx1"/>
            </a:fontRef>
          </p:style>
        </p:cxnSp>
      </p:grpSp>
      <p:grpSp>
        <p:nvGrpSpPr>
          <p:cNvPr id="113" name="Group 112">
            <a:extLst>
              <a:ext uri="{FF2B5EF4-FFF2-40B4-BE49-F238E27FC236}">
                <a16:creationId xmlns:a16="http://schemas.microsoft.com/office/drawing/2014/main" id="{910C5CFF-7038-433C-AC7E-32B67B6D5FDB}"/>
              </a:ext>
            </a:extLst>
          </p:cNvPr>
          <p:cNvGrpSpPr/>
          <p:nvPr/>
        </p:nvGrpSpPr>
        <p:grpSpPr>
          <a:xfrm>
            <a:off x="2693518" y="5584437"/>
            <a:ext cx="6774803" cy="1055437"/>
            <a:chOff x="1844989" y="1237130"/>
            <a:chExt cx="4936811" cy="820270"/>
          </a:xfrm>
        </p:grpSpPr>
        <p:sp>
          <p:nvSpPr>
            <p:cNvPr id="114" name="AutoShape 47">
              <a:extLst>
                <a:ext uri="{FF2B5EF4-FFF2-40B4-BE49-F238E27FC236}">
                  <a16:creationId xmlns:a16="http://schemas.microsoft.com/office/drawing/2014/main" id="{29CFAF1C-E467-456D-96D6-FE39C62C0D7E}"/>
                </a:ext>
              </a:extLst>
            </p:cNvPr>
            <p:cNvSpPr>
              <a:spLocks noChangeArrowheads="1"/>
            </p:cNvSpPr>
            <p:nvPr/>
          </p:nvSpPr>
          <p:spPr bwMode="gray">
            <a:xfrm>
              <a:off x="2362200" y="1295400"/>
              <a:ext cx="4419600" cy="711200"/>
            </a:xfrm>
            <a:prstGeom prst="roundRect">
              <a:avLst>
                <a:gd name="adj" fmla="val 50000"/>
              </a:avLst>
            </a:prstGeom>
            <a:solidFill>
              <a:srgbClr val="FFFF0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none" anchor="ctr"/>
            <a:lstStyle/>
            <a:p>
              <a:endParaRPr lang="en-US" sz="1795" b="1" dirty="0"/>
            </a:p>
          </p:txBody>
        </p:sp>
        <p:sp>
          <p:nvSpPr>
            <p:cNvPr id="115" name="TextBox 114">
              <a:extLst>
                <a:ext uri="{FF2B5EF4-FFF2-40B4-BE49-F238E27FC236}">
                  <a16:creationId xmlns:a16="http://schemas.microsoft.com/office/drawing/2014/main" id="{24B17963-2467-42D4-A8D7-321136C3591B}"/>
                </a:ext>
              </a:extLst>
            </p:cNvPr>
            <p:cNvSpPr txBox="1"/>
            <p:nvPr/>
          </p:nvSpPr>
          <p:spPr>
            <a:xfrm>
              <a:off x="2992372" y="1295400"/>
              <a:ext cx="3484628" cy="741518"/>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a:t>
              </a:r>
            </a:p>
          </p:txBody>
        </p:sp>
        <p:cxnSp>
          <p:nvCxnSpPr>
            <p:cNvPr id="116" name="Straight Arrow Connector 115">
              <a:extLst>
                <a:ext uri="{FF2B5EF4-FFF2-40B4-BE49-F238E27FC236}">
                  <a16:creationId xmlns:a16="http://schemas.microsoft.com/office/drawing/2014/main" id="{1F3AB183-54CB-45A4-ADAE-7F21A944AC86}"/>
                </a:ext>
              </a:extLst>
            </p:cNvPr>
            <p:cNvCxnSpPr>
              <a:cxnSpLocks/>
              <a:endCxn id="119" idx="2"/>
            </p:cNvCxnSpPr>
            <p:nvPr/>
          </p:nvCxnSpPr>
          <p:spPr>
            <a:xfrm>
              <a:off x="1844989" y="1458947"/>
              <a:ext cx="366031" cy="188318"/>
            </a:xfrm>
            <a:prstGeom prst="straightConnector1">
              <a:avLst/>
            </a:prstGeom>
            <a:ln>
              <a:prstDash val="sysDash"/>
              <a:tailEnd type="arrow"/>
            </a:ln>
          </p:spPr>
          <p:style>
            <a:lnRef idx="3">
              <a:schemeClr val="accent6"/>
            </a:lnRef>
            <a:fillRef idx="0">
              <a:schemeClr val="accent6"/>
            </a:fillRef>
            <a:effectRef idx="2">
              <a:schemeClr val="accent6"/>
            </a:effectRef>
            <a:fontRef idx="minor">
              <a:schemeClr val="tx1"/>
            </a:fontRef>
          </p:style>
        </p:cxnSp>
        <p:grpSp>
          <p:nvGrpSpPr>
            <p:cNvPr id="117" name="Group 48">
              <a:extLst>
                <a:ext uri="{FF2B5EF4-FFF2-40B4-BE49-F238E27FC236}">
                  <a16:creationId xmlns:a16="http://schemas.microsoft.com/office/drawing/2014/main" id="{244AE834-00C3-4582-B27D-DAFDA1820903}"/>
                </a:ext>
              </a:extLst>
            </p:cNvPr>
            <p:cNvGrpSpPr>
              <a:grpSpLocks/>
            </p:cNvGrpSpPr>
            <p:nvPr/>
          </p:nvGrpSpPr>
          <p:grpSpPr bwMode="auto">
            <a:xfrm>
              <a:off x="2211020" y="1237130"/>
              <a:ext cx="836980" cy="820270"/>
              <a:chOff x="2078" y="1680"/>
              <a:chExt cx="1615" cy="1615"/>
            </a:xfrm>
          </p:grpSpPr>
          <p:sp>
            <p:nvSpPr>
              <p:cNvPr id="119" name="Oval 49">
                <a:extLst>
                  <a:ext uri="{FF2B5EF4-FFF2-40B4-BE49-F238E27FC236}">
                    <a16:creationId xmlns:a16="http://schemas.microsoft.com/office/drawing/2014/main" id="{18B3E72D-0458-4FC4-9B24-5470C931A67E}"/>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sz="1795"/>
              </a:p>
            </p:txBody>
          </p:sp>
          <p:sp>
            <p:nvSpPr>
              <p:cNvPr id="120" name="Oval 50">
                <a:extLst>
                  <a:ext uri="{FF2B5EF4-FFF2-40B4-BE49-F238E27FC236}">
                    <a16:creationId xmlns:a16="http://schemas.microsoft.com/office/drawing/2014/main" id="{B385AEA1-5561-4184-A38D-FF547CBA5DD5}"/>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sz="1795"/>
              </a:p>
            </p:txBody>
          </p:sp>
          <p:sp>
            <p:nvSpPr>
              <p:cNvPr id="121" name="Oval 51">
                <a:extLst>
                  <a:ext uri="{FF2B5EF4-FFF2-40B4-BE49-F238E27FC236}">
                    <a16:creationId xmlns:a16="http://schemas.microsoft.com/office/drawing/2014/main" id="{DF412453-3035-437F-9562-0CB45D80BEE1}"/>
                  </a:ext>
                </a:extLst>
              </p:cNvPr>
              <p:cNvSpPr>
                <a:spLocks noChangeArrowheads="1"/>
              </p:cNvSpPr>
              <p:nvPr/>
            </p:nvSpPr>
            <p:spPr bwMode="gray">
              <a:xfrm>
                <a:off x="2253" y="2091"/>
                <a:ext cx="364" cy="79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sz="1795">
                  <a:latin typeface="Arial" panose="020B0604020202020204" pitchFamily="34" charset="0"/>
                </a:endParaRPr>
              </a:p>
            </p:txBody>
          </p:sp>
          <p:sp>
            <p:nvSpPr>
              <p:cNvPr id="122" name="Oval 52">
                <a:extLst>
                  <a:ext uri="{FF2B5EF4-FFF2-40B4-BE49-F238E27FC236}">
                    <a16:creationId xmlns:a16="http://schemas.microsoft.com/office/drawing/2014/main" id="{845010FE-6F85-4D2A-BF61-BE2C3A4155F2}"/>
                  </a:ext>
                </a:extLst>
              </p:cNvPr>
              <p:cNvSpPr>
                <a:spLocks noChangeArrowheads="1"/>
              </p:cNvSpPr>
              <p:nvPr/>
            </p:nvSpPr>
            <p:spPr bwMode="gray">
              <a:xfrm>
                <a:off x="2254" y="2092"/>
                <a:ext cx="364" cy="793"/>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sz="1795"/>
              </a:p>
            </p:txBody>
          </p:sp>
          <p:sp>
            <p:nvSpPr>
              <p:cNvPr id="123" name="Oval 53">
                <a:extLst>
                  <a:ext uri="{FF2B5EF4-FFF2-40B4-BE49-F238E27FC236}">
                    <a16:creationId xmlns:a16="http://schemas.microsoft.com/office/drawing/2014/main" id="{7F52DE78-F453-48A2-8C96-B88BB9A3E171}"/>
                  </a:ext>
                </a:extLst>
              </p:cNvPr>
              <p:cNvSpPr>
                <a:spLocks noChangeArrowheads="1"/>
              </p:cNvSpPr>
              <p:nvPr/>
            </p:nvSpPr>
            <p:spPr bwMode="gray">
              <a:xfrm>
                <a:off x="2334" y="2092"/>
                <a:ext cx="1097" cy="79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sz="1795">
                  <a:latin typeface="Arial" panose="020B0604020202020204" pitchFamily="34" charset="0"/>
                </a:endParaRPr>
              </a:p>
            </p:txBody>
          </p:sp>
          <p:sp>
            <p:nvSpPr>
              <p:cNvPr id="124" name="Oval 54">
                <a:extLst>
                  <a:ext uri="{FF2B5EF4-FFF2-40B4-BE49-F238E27FC236}">
                    <a16:creationId xmlns:a16="http://schemas.microsoft.com/office/drawing/2014/main" id="{4309DEFF-C8C5-49EB-AA0C-4DD1C468AD4E}"/>
                  </a:ext>
                </a:extLst>
              </p:cNvPr>
              <p:cNvSpPr>
                <a:spLocks noChangeArrowheads="1"/>
              </p:cNvSpPr>
              <p:nvPr/>
            </p:nvSpPr>
            <p:spPr bwMode="gray">
              <a:xfrm>
                <a:off x="2337" y="2092"/>
                <a:ext cx="1096" cy="793"/>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en-US" sz="1795"/>
              </a:p>
            </p:txBody>
          </p:sp>
        </p:grpSp>
        <p:sp>
          <p:nvSpPr>
            <p:cNvPr id="118" name="TextBox 86">
              <a:extLst>
                <a:ext uri="{FF2B5EF4-FFF2-40B4-BE49-F238E27FC236}">
                  <a16:creationId xmlns:a16="http://schemas.microsoft.com/office/drawing/2014/main" id="{5EA7963B-A026-4BA4-B216-11371396A47E}"/>
                </a:ext>
              </a:extLst>
            </p:cNvPr>
            <p:cNvSpPr txBox="1">
              <a:spLocks noChangeArrowheads="1"/>
            </p:cNvSpPr>
            <p:nvPr/>
          </p:nvSpPr>
          <p:spPr bwMode="auto">
            <a:xfrm>
              <a:off x="2488248" y="1425868"/>
              <a:ext cx="279413" cy="405792"/>
            </a:xfrm>
            <a:prstGeom prst="rect">
              <a:avLst/>
            </a:prstGeom>
            <a:noFill/>
            <a:ln w="9525">
              <a:noFill/>
              <a:miter lim="800000"/>
              <a:headEnd/>
              <a:tailEnd/>
            </a:ln>
          </p:spPr>
          <p:txBody>
            <a:bodyPr wrap="none" anchor="ctr">
              <a:spAutoFit/>
            </a:bodyPr>
            <a:lstStyle/>
            <a:p>
              <a:pPr algn="ctr"/>
              <a:r>
                <a:rPr lang="vi-VN" sz="2793" b="1" dirty="0">
                  <a:solidFill>
                    <a:schemeClr val="bg1"/>
                  </a:solidFill>
                  <a:latin typeface="Arial" pitchFamily="34" charset="0"/>
                  <a:cs typeface="Arial" pitchFamily="34" charset="0"/>
                </a:rPr>
                <a:t>5</a:t>
              </a:r>
              <a:endParaRPr lang="en-US" sz="2793" b="1" dirty="0">
                <a:solidFill>
                  <a:schemeClr val="bg1"/>
                </a:solidFill>
                <a:latin typeface="Arial" pitchFamily="34" charset="0"/>
                <a:cs typeface="Arial" pitchFamily="34" charset="0"/>
              </a:endParaRPr>
            </a:p>
          </p:txBody>
        </p:sp>
      </p:grpSp>
      <p:sp>
        <p:nvSpPr>
          <p:cNvPr id="125" name="Oval 124">
            <a:extLst>
              <a:ext uri="{FF2B5EF4-FFF2-40B4-BE49-F238E27FC236}">
                <a16:creationId xmlns:a16="http://schemas.microsoft.com/office/drawing/2014/main" id="{B6BB5A62-2389-409A-A585-59FF58772DAB}"/>
              </a:ext>
            </a:extLst>
          </p:cNvPr>
          <p:cNvSpPr/>
          <p:nvPr/>
        </p:nvSpPr>
        <p:spPr>
          <a:xfrm>
            <a:off x="2281238" y="5539164"/>
            <a:ext cx="416815" cy="401863"/>
          </a:xfrm>
          <a:prstGeom prst="ellipse">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Tree>
    <p:extLst>
      <p:ext uri="{BB962C8B-B14F-4D97-AF65-F5344CB8AC3E}">
        <p14:creationId xmlns:p14="http://schemas.microsoft.com/office/powerpoint/2010/main" val="44326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fade">
                                      <p:cBhvr>
                                        <p:cTn id="12" dur="500"/>
                                        <p:tgtEl>
                                          <p:spTgt spid="88"/>
                                        </p:tgtEl>
                                      </p:cBhvr>
                                    </p:animEffect>
                                    <p:anim calcmode="lin" valueType="num">
                                      <p:cBhvr>
                                        <p:cTn id="13" dur="500" fill="hold"/>
                                        <p:tgtEl>
                                          <p:spTgt spid="88"/>
                                        </p:tgtEl>
                                        <p:attrNameLst>
                                          <p:attrName>ppt_x</p:attrName>
                                        </p:attrNameLst>
                                      </p:cBhvr>
                                      <p:tavLst>
                                        <p:tav tm="0">
                                          <p:val>
                                            <p:strVal val="#ppt_x"/>
                                          </p:val>
                                        </p:tav>
                                        <p:tav tm="100000">
                                          <p:val>
                                            <p:strVal val="#ppt_x"/>
                                          </p:val>
                                        </p:tav>
                                      </p:tavLst>
                                    </p:anim>
                                    <p:anim calcmode="lin" valueType="num">
                                      <p:cBhvr>
                                        <p:cTn id="14" dur="500" fill="hold"/>
                                        <p:tgtEl>
                                          <p:spTgt spid="88"/>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barn(inVertical)">
                                      <p:cBhvr>
                                        <p:cTn id="37" dur="500"/>
                                        <p:tgtEl>
                                          <p:spTgt spid="6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5"/>
                                        </p:tgtEl>
                                        <p:attrNameLst>
                                          <p:attrName>style.visibility</p:attrName>
                                        </p:attrNameLst>
                                      </p:cBhvr>
                                      <p:to>
                                        <p:strVal val="visible"/>
                                      </p:to>
                                    </p:set>
                                    <p:animEffect transition="in" filter="fade">
                                      <p:cBhvr>
                                        <p:cTn id="42" dur="1000"/>
                                        <p:tgtEl>
                                          <p:spTgt spid="125"/>
                                        </p:tgtEl>
                                      </p:cBhvr>
                                    </p:animEffect>
                                    <p:anim calcmode="lin" valueType="num">
                                      <p:cBhvr>
                                        <p:cTn id="43" dur="1000" fill="hold"/>
                                        <p:tgtEl>
                                          <p:spTgt spid="125"/>
                                        </p:tgtEl>
                                        <p:attrNameLst>
                                          <p:attrName>ppt_x</p:attrName>
                                        </p:attrNameLst>
                                      </p:cBhvr>
                                      <p:tavLst>
                                        <p:tav tm="0">
                                          <p:val>
                                            <p:strVal val="#ppt_x"/>
                                          </p:val>
                                        </p:tav>
                                        <p:tav tm="100000">
                                          <p:val>
                                            <p:strVal val="#ppt_x"/>
                                          </p:val>
                                        </p:tav>
                                      </p:tavLst>
                                    </p:anim>
                                    <p:anim calcmode="lin" valueType="num">
                                      <p:cBhvr>
                                        <p:cTn id="44" dur="1000" fill="hold"/>
                                        <p:tgtEl>
                                          <p:spTgt spid="12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13"/>
                                        </p:tgtEl>
                                        <p:attrNameLst>
                                          <p:attrName>style.visibility</p:attrName>
                                        </p:attrNameLst>
                                      </p:cBhvr>
                                      <p:to>
                                        <p:strVal val="visible"/>
                                      </p:to>
                                    </p:set>
                                    <p:animEffect transition="in" filter="fade">
                                      <p:cBhvr>
                                        <p:cTn id="47" dur="1000"/>
                                        <p:tgtEl>
                                          <p:spTgt spid="113"/>
                                        </p:tgtEl>
                                      </p:cBhvr>
                                    </p:animEffect>
                                    <p:anim calcmode="lin" valueType="num">
                                      <p:cBhvr>
                                        <p:cTn id="48" dur="1000" fill="hold"/>
                                        <p:tgtEl>
                                          <p:spTgt spid="113"/>
                                        </p:tgtEl>
                                        <p:attrNameLst>
                                          <p:attrName>ppt_x</p:attrName>
                                        </p:attrNameLst>
                                      </p:cBhvr>
                                      <p:tavLst>
                                        <p:tav tm="0">
                                          <p:val>
                                            <p:strVal val="#ppt_x"/>
                                          </p:val>
                                        </p:tav>
                                        <p:tav tm="100000">
                                          <p:val>
                                            <p:strVal val="#ppt_x"/>
                                          </p:val>
                                        </p:tav>
                                      </p:tavLst>
                                    </p:anim>
                                    <p:anim calcmode="lin" valueType="num">
                                      <p:cBhvr>
                                        <p:cTn id="49"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1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EAF133B-0B26-44BA-9F56-7973218E01C6}"/>
              </a:ext>
            </a:extLst>
          </p:cNvPr>
          <p:cNvGrpSpPr/>
          <p:nvPr/>
        </p:nvGrpSpPr>
        <p:grpSpPr>
          <a:xfrm>
            <a:off x="-91281" y="-29625"/>
            <a:ext cx="8155851" cy="687525"/>
            <a:chOff x="-22123" y="-96972"/>
            <a:chExt cx="4666695" cy="1992449"/>
          </a:xfrm>
        </p:grpSpPr>
        <p:grpSp>
          <p:nvGrpSpPr>
            <p:cNvPr id="34" name="Group 33">
              <a:extLst>
                <a:ext uri="{FF2B5EF4-FFF2-40B4-BE49-F238E27FC236}">
                  <a16:creationId xmlns:a16="http://schemas.microsoft.com/office/drawing/2014/main" id="{3046A348-E9BD-4A0A-9F0A-3E56DFFC2F60}"/>
                </a:ext>
              </a:extLst>
            </p:cNvPr>
            <p:cNvGrpSpPr/>
            <p:nvPr/>
          </p:nvGrpSpPr>
          <p:grpSpPr>
            <a:xfrm>
              <a:off x="-22123" y="248477"/>
              <a:ext cx="4666695" cy="1647000"/>
              <a:chOff x="398791" y="582305"/>
              <a:chExt cx="11530370" cy="2058893"/>
            </a:xfrm>
          </p:grpSpPr>
          <p:sp>
            <p:nvSpPr>
              <p:cNvPr id="40" name="Rectangle 39">
                <a:extLst>
                  <a:ext uri="{FF2B5EF4-FFF2-40B4-BE49-F238E27FC236}">
                    <a16:creationId xmlns:a16="http://schemas.microsoft.com/office/drawing/2014/main" id="{2CBA87DA-B41F-4641-938D-B417D1F6EA2B}"/>
                  </a:ext>
                </a:extLst>
              </p:cNvPr>
              <p:cNvSpPr/>
              <p:nvPr/>
            </p:nvSpPr>
            <p:spPr>
              <a:xfrm>
                <a:off x="4015408" y="583095"/>
                <a:ext cx="7589520" cy="1645922"/>
              </a:xfrm>
              <a:prstGeom prst="rect">
                <a:avLst/>
              </a:prstGeom>
              <a:solidFill>
                <a:srgbClr val="B8F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5">
                  <a:solidFill>
                    <a:prstClr val="black"/>
                  </a:solidFill>
                  <a:latin typeface="Calibri" panose="020F0502020204030204"/>
                </a:endParaRPr>
              </a:p>
            </p:txBody>
          </p:sp>
          <p:pic>
            <p:nvPicPr>
              <p:cNvPr id="67" name="Picture 66">
                <a:extLst>
                  <a:ext uri="{FF2B5EF4-FFF2-40B4-BE49-F238E27FC236}">
                    <a16:creationId xmlns:a16="http://schemas.microsoft.com/office/drawing/2014/main" id="{1DDE94AD-6CB0-415D-82C2-38CDAF105845}"/>
                  </a:ext>
                </a:extLst>
              </p:cNvPr>
              <p:cNvPicPr>
                <a:picLocks noChangeAspect="1"/>
              </p:cNvPicPr>
              <p:nvPr/>
            </p:nvPicPr>
            <p:blipFill rotWithShape="1">
              <a:blip r:embed="rId2"/>
              <a:srcRect l="90679" t="92352"/>
              <a:stretch/>
            </p:blipFill>
            <p:spPr>
              <a:xfrm>
                <a:off x="7076048" y="2229015"/>
                <a:ext cx="4853113" cy="412183"/>
              </a:xfrm>
              <a:prstGeom prst="rect">
                <a:avLst/>
              </a:prstGeom>
            </p:spPr>
          </p:pic>
          <p:sp>
            <p:nvSpPr>
              <p:cNvPr id="68" name="Rectangle 67">
                <a:extLst>
                  <a:ext uri="{FF2B5EF4-FFF2-40B4-BE49-F238E27FC236}">
                    <a16:creationId xmlns:a16="http://schemas.microsoft.com/office/drawing/2014/main" id="{CF109DAA-0505-4431-AC52-8D61CDD9BF50}"/>
                  </a:ext>
                </a:extLst>
              </p:cNvPr>
              <p:cNvSpPr/>
              <p:nvPr/>
            </p:nvSpPr>
            <p:spPr>
              <a:xfrm>
                <a:off x="1156875" y="583096"/>
                <a:ext cx="2534299" cy="1645920"/>
              </a:xfrm>
              <a:prstGeom prst="rect">
                <a:avLst/>
              </a:prstGeom>
              <a:solidFill>
                <a:srgbClr val="4DD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5" dirty="0">
                  <a:solidFill>
                    <a:prstClr val="white"/>
                  </a:solidFill>
                  <a:latin typeface="Calibri" panose="020F0502020204030204"/>
                </a:endParaRPr>
              </a:p>
            </p:txBody>
          </p:sp>
          <p:sp>
            <p:nvSpPr>
              <p:cNvPr id="69" name="Oval 68">
                <a:extLst>
                  <a:ext uri="{FF2B5EF4-FFF2-40B4-BE49-F238E27FC236}">
                    <a16:creationId xmlns:a16="http://schemas.microsoft.com/office/drawing/2014/main" id="{ECFD903C-4BE4-49E7-80FF-6E5588C04610}"/>
                  </a:ext>
                </a:extLst>
              </p:cNvPr>
              <p:cNvSpPr/>
              <p:nvPr/>
            </p:nvSpPr>
            <p:spPr>
              <a:xfrm>
                <a:off x="3419475" y="784225"/>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0" name="Oval 69">
                <a:extLst>
                  <a:ext uri="{FF2B5EF4-FFF2-40B4-BE49-F238E27FC236}">
                    <a16:creationId xmlns:a16="http://schemas.microsoft.com/office/drawing/2014/main" id="{031D8760-C605-409B-8335-C201BE6F6894}"/>
                  </a:ext>
                </a:extLst>
              </p:cNvPr>
              <p:cNvSpPr/>
              <p:nvPr/>
            </p:nvSpPr>
            <p:spPr>
              <a:xfrm>
                <a:off x="3419474" y="1311833"/>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1" name="Oval 70">
                <a:extLst>
                  <a:ext uri="{FF2B5EF4-FFF2-40B4-BE49-F238E27FC236}">
                    <a16:creationId xmlns:a16="http://schemas.microsoft.com/office/drawing/2014/main" id="{74B76B32-D2C5-4AD5-8C0B-C99E9278C094}"/>
                  </a:ext>
                </a:extLst>
              </p:cNvPr>
              <p:cNvSpPr/>
              <p:nvPr/>
            </p:nvSpPr>
            <p:spPr>
              <a:xfrm>
                <a:off x="3419473" y="1839442"/>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2" name="Oval 71">
                <a:extLst>
                  <a:ext uri="{FF2B5EF4-FFF2-40B4-BE49-F238E27FC236}">
                    <a16:creationId xmlns:a16="http://schemas.microsoft.com/office/drawing/2014/main" id="{FDDD83C4-671B-4089-8203-019E44885FA2}"/>
                  </a:ext>
                </a:extLst>
              </p:cNvPr>
              <p:cNvSpPr/>
              <p:nvPr/>
            </p:nvSpPr>
            <p:spPr>
              <a:xfrm>
                <a:off x="4152900" y="784225"/>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3" name="Oval 72">
                <a:extLst>
                  <a:ext uri="{FF2B5EF4-FFF2-40B4-BE49-F238E27FC236}">
                    <a16:creationId xmlns:a16="http://schemas.microsoft.com/office/drawing/2014/main" id="{AA2462E1-2C3E-4107-BCFA-F86CB31C3906}"/>
                  </a:ext>
                </a:extLst>
              </p:cNvPr>
              <p:cNvSpPr/>
              <p:nvPr/>
            </p:nvSpPr>
            <p:spPr>
              <a:xfrm>
                <a:off x="4152899" y="1311833"/>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4" name="Oval 73">
                <a:extLst>
                  <a:ext uri="{FF2B5EF4-FFF2-40B4-BE49-F238E27FC236}">
                    <a16:creationId xmlns:a16="http://schemas.microsoft.com/office/drawing/2014/main" id="{B306F897-EEE9-4789-B4CE-0AF7ECA47084}"/>
                  </a:ext>
                </a:extLst>
              </p:cNvPr>
              <p:cNvSpPr/>
              <p:nvPr/>
            </p:nvSpPr>
            <p:spPr>
              <a:xfrm>
                <a:off x="4152898" y="1839442"/>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5" name="Rectangle: Rounded Corners 122">
                <a:extLst>
                  <a:ext uri="{FF2B5EF4-FFF2-40B4-BE49-F238E27FC236}">
                    <a16:creationId xmlns:a16="http://schemas.microsoft.com/office/drawing/2014/main" id="{DEBA9CC3-BF3F-41A0-BD70-4F2F02775D6A}"/>
                  </a:ext>
                </a:extLst>
              </p:cNvPr>
              <p:cNvSpPr/>
              <p:nvPr/>
            </p:nvSpPr>
            <p:spPr>
              <a:xfrm>
                <a:off x="3451222" y="820275"/>
                <a:ext cx="815977" cy="762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6" name="Rectangle: Rounded Corners 123">
                <a:extLst>
                  <a:ext uri="{FF2B5EF4-FFF2-40B4-BE49-F238E27FC236}">
                    <a16:creationId xmlns:a16="http://schemas.microsoft.com/office/drawing/2014/main" id="{A96C117C-8ED3-483F-B756-37CB23FF0D7E}"/>
                  </a:ext>
                </a:extLst>
              </p:cNvPr>
              <p:cNvSpPr/>
              <p:nvPr/>
            </p:nvSpPr>
            <p:spPr>
              <a:xfrm>
                <a:off x="3451222" y="1345733"/>
                <a:ext cx="815977" cy="762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sp>
            <p:nvSpPr>
              <p:cNvPr id="77" name="Rectangle: Rounded Corners 124">
                <a:extLst>
                  <a:ext uri="{FF2B5EF4-FFF2-40B4-BE49-F238E27FC236}">
                    <a16:creationId xmlns:a16="http://schemas.microsoft.com/office/drawing/2014/main" id="{953A7041-64D3-443A-8F92-54532F64DF0A}"/>
                  </a:ext>
                </a:extLst>
              </p:cNvPr>
              <p:cNvSpPr/>
              <p:nvPr/>
            </p:nvSpPr>
            <p:spPr>
              <a:xfrm>
                <a:off x="3451222" y="1871192"/>
                <a:ext cx="815977" cy="762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pic>
            <p:nvPicPr>
              <p:cNvPr id="78" name="Picture 77">
                <a:extLst>
                  <a:ext uri="{FF2B5EF4-FFF2-40B4-BE49-F238E27FC236}">
                    <a16:creationId xmlns:a16="http://schemas.microsoft.com/office/drawing/2014/main" id="{C5E58575-DABA-44C5-8810-45DF46289D51}"/>
                  </a:ext>
                </a:extLst>
              </p:cNvPr>
              <p:cNvPicPr>
                <a:picLocks noChangeAspect="1"/>
              </p:cNvPicPr>
              <p:nvPr/>
            </p:nvPicPr>
            <p:blipFill rotWithShape="1">
              <a:blip r:embed="rId2"/>
              <a:srcRect l="90679" t="92352"/>
              <a:stretch/>
            </p:blipFill>
            <p:spPr>
              <a:xfrm flipH="1">
                <a:off x="398791" y="2229805"/>
                <a:ext cx="3896982" cy="398458"/>
              </a:xfrm>
              <a:prstGeom prst="rect">
                <a:avLst/>
              </a:prstGeom>
            </p:spPr>
          </p:pic>
          <p:sp>
            <p:nvSpPr>
              <p:cNvPr id="79" name="Right Triangle 78">
                <a:extLst>
                  <a:ext uri="{FF2B5EF4-FFF2-40B4-BE49-F238E27FC236}">
                    <a16:creationId xmlns:a16="http://schemas.microsoft.com/office/drawing/2014/main" id="{EBC2F931-888B-4B3A-84FE-B916C8076AC7}"/>
                  </a:ext>
                </a:extLst>
              </p:cNvPr>
              <p:cNvSpPr/>
              <p:nvPr/>
            </p:nvSpPr>
            <p:spPr>
              <a:xfrm rot="10800000">
                <a:off x="10922756" y="582305"/>
                <a:ext cx="682172" cy="682172"/>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5">
                  <a:solidFill>
                    <a:prstClr val="white"/>
                  </a:solidFill>
                  <a:latin typeface="Calibri" panose="020F0502020204030204"/>
                </a:endParaRPr>
              </a:p>
            </p:txBody>
          </p:sp>
        </p:grpSp>
        <p:sp>
          <p:nvSpPr>
            <p:cNvPr id="35" name="Rectangle 34">
              <a:extLst>
                <a:ext uri="{FF2B5EF4-FFF2-40B4-BE49-F238E27FC236}">
                  <a16:creationId xmlns:a16="http://schemas.microsoft.com/office/drawing/2014/main" id="{7D606871-4F3F-468E-874F-5D1855EE3285}"/>
                </a:ext>
              </a:extLst>
            </p:cNvPr>
            <p:cNvSpPr/>
            <p:nvPr/>
          </p:nvSpPr>
          <p:spPr>
            <a:xfrm>
              <a:off x="94595" y="-96972"/>
              <a:ext cx="1185628" cy="1690487"/>
            </a:xfrm>
            <a:prstGeom prst="rect">
              <a:avLst/>
            </a:prstGeom>
            <a:noFill/>
          </p:spPr>
          <p:txBody>
            <a:bodyPr wrap="square" lIns="91214" tIns="45607" rIns="91214" bIns="45607">
              <a:spAutoFit/>
            </a:bodyPr>
            <a:lstStyle/>
            <a:p>
              <a:pPr algn="ctr">
                <a:defRPr/>
              </a:pPr>
              <a:r>
                <a:rPr lang="vi-VN" sz="3192" dirty="0">
                  <a:ln w="0"/>
                  <a:solidFill>
                    <a:prstClr val="white"/>
                  </a:solidFill>
                  <a:effectLst>
                    <a:outerShdw blurRad="38100" dist="19050" dir="2700000" algn="tl" rotWithShape="0">
                      <a:prstClr val="black">
                        <a:alpha val="40000"/>
                      </a:prstClr>
                    </a:outerShdw>
                  </a:effectLst>
                  <a:latin typeface="Tekton Pro" panose="020F0603020208020904" pitchFamily="34" charset="0"/>
                </a:rPr>
                <a:t>3.3</a:t>
              </a:r>
              <a:endParaRPr lang="en-US" sz="3192" dirty="0">
                <a:ln w="0"/>
                <a:solidFill>
                  <a:prstClr val="white"/>
                </a:solidFill>
                <a:effectLst>
                  <a:outerShdw blurRad="38100" dist="19050" dir="2700000" algn="tl" rotWithShape="0">
                    <a:prstClr val="black">
                      <a:alpha val="40000"/>
                    </a:prstClr>
                  </a:outerShdw>
                </a:effectLst>
                <a:latin typeface="Tekton Pro" panose="020F0603020208020904" pitchFamily="34" charset="0"/>
              </a:endParaRPr>
            </a:p>
          </p:txBody>
        </p:sp>
        <p:sp>
          <p:nvSpPr>
            <p:cNvPr id="37" name="TextBox 36">
              <a:extLst>
                <a:ext uri="{FF2B5EF4-FFF2-40B4-BE49-F238E27FC236}">
                  <a16:creationId xmlns:a16="http://schemas.microsoft.com/office/drawing/2014/main" id="{5375602B-728E-4DDD-B733-953544C848AE}"/>
                </a:ext>
              </a:extLst>
            </p:cNvPr>
            <p:cNvSpPr txBox="1"/>
            <p:nvPr/>
          </p:nvSpPr>
          <p:spPr>
            <a:xfrm>
              <a:off x="1638575" y="235808"/>
              <a:ext cx="2902593" cy="1337906"/>
            </a:xfrm>
            <a:prstGeom prst="rect">
              <a:avLst/>
            </a:prstGeom>
            <a:noFill/>
          </p:spPr>
          <p:txBody>
            <a:bodyPr wrap="square" rtlCol="0">
              <a:spAutoFit/>
            </a:bodyPr>
            <a:lstStyle/>
            <a:p>
              <a:pPr eaLnBrk="0" hangingPunct="0"/>
              <a:r>
                <a:rPr lang="vi-VN" sz="2400" b="1" dirty="0">
                  <a:solidFill>
                    <a:srgbClr val="0033CC"/>
                  </a:solidFill>
                  <a:latin typeface="Times New Roman" pitchFamily="18" charset="0"/>
                  <a:cs typeface="Times New Roman" pitchFamily="18" charset="0"/>
                </a:rPr>
                <a:t>Xây dựng tiêu chí thi đua</a:t>
              </a:r>
              <a:endParaRPr lang="en-US" sz="2400" b="1" dirty="0">
                <a:solidFill>
                  <a:srgbClr val="0033CC"/>
                </a:solidFill>
                <a:latin typeface="Times New Roman" pitchFamily="18" charset="0"/>
                <a:cs typeface="Times New Roman" pitchFamily="18" charset="0"/>
              </a:endParaRPr>
            </a:p>
          </p:txBody>
        </p:sp>
      </p:grpSp>
      <p:pic>
        <p:nvPicPr>
          <p:cNvPr id="33" name="Picture 32">
            <a:extLst>
              <a:ext uri="{FF2B5EF4-FFF2-40B4-BE49-F238E27FC236}">
                <a16:creationId xmlns:a16="http://schemas.microsoft.com/office/drawing/2014/main" id="{BE8FA82D-F883-4EF8-8ACD-6A668B69E56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049489" y="1005260"/>
            <a:ext cx="4188968" cy="5454827"/>
          </a:xfrm>
          <a:prstGeom prst="rect">
            <a:avLst/>
          </a:prstGeom>
        </p:spPr>
      </p:pic>
      <p:pic>
        <p:nvPicPr>
          <p:cNvPr id="12" name="Picture 11">
            <a:extLst>
              <a:ext uri="{FF2B5EF4-FFF2-40B4-BE49-F238E27FC236}">
                <a16:creationId xmlns:a16="http://schemas.microsoft.com/office/drawing/2014/main" id="{9027D965-00D6-4EE0-AF06-ACFFB0BBB0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04" y="1066927"/>
            <a:ext cx="3686128" cy="5393160"/>
          </a:xfrm>
          <a:prstGeom prst="rect">
            <a:avLst/>
          </a:prstGeom>
        </p:spPr>
      </p:pic>
      <p:pic>
        <p:nvPicPr>
          <p:cNvPr id="36" name="Picture 35">
            <a:extLst>
              <a:ext uri="{FF2B5EF4-FFF2-40B4-BE49-F238E27FC236}">
                <a16:creationId xmlns:a16="http://schemas.microsoft.com/office/drawing/2014/main" id="{DC2DC939-D693-43A8-A5F3-34A3EE60A8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7319" y="1066927"/>
            <a:ext cx="3953683" cy="5393160"/>
          </a:xfrm>
          <a:prstGeom prst="rect">
            <a:avLst/>
          </a:prstGeom>
        </p:spPr>
      </p:pic>
    </p:spTree>
    <p:extLst>
      <p:ext uri="{BB962C8B-B14F-4D97-AF65-F5344CB8AC3E}">
        <p14:creationId xmlns:p14="http://schemas.microsoft.com/office/powerpoint/2010/main" val="1866250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0"/>
          <p:cNvSpPr txBox="1">
            <a:spLocks noChangeArrowheads="1"/>
          </p:cNvSpPr>
          <p:nvPr/>
        </p:nvSpPr>
        <p:spPr bwMode="gray">
          <a:xfrm>
            <a:off x="1" y="4449916"/>
            <a:ext cx="11140093" cy="45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sz="2394" b="1" dirty="0">
              <a:solidFill>
                <a:prstClr val="white"/>
              </a:solidFill>
            </a:endParaRPr>
          </a:p>
        </p:txBody>
      </p:sp>
      <p:sp>
        <p:nvSpPr>
          <p:cNvPr id="12" name="Oval 11">
            <a:extLst>
              <a:ext uri="{FF2B5EF4-FFF2-40B4-BE49-F238E27FC236}">
                <a16:creationId xmlns:a16="http://schemas.microsoft.com/office/drawing/2014/main" id="{80A2EB0F-499E-4880-8B4B-9D21ECD39EB3}"/>
              </a:ext>
            </a:extLst>
          </p:cNvPr>
          <p:cNvSpPr/>
          <p:nvPr/>
        </p:nvSpPr>
        <p:spPr>
          <a:xfrm>
            <a:off x="1432719" y="990600"/>
            <a:ext cx="8987857" cy="4114799"/>
          </a:xfrm>
          <a:prstGeom prst="ellips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r>
              <a:rPr lang="vi-VN" sz="5400" b="1" i="1" dirty="0">
                <a:solidFill>
                  <a:srgbClr val="0033CC"/>
                </a:solidFill>
                <a:latin typeface="Times New Roman" pitchFamily="18" charset="0"/>
                <a:cs typeface="Times New Roman" pitchFamily="18" charset="0"/>
              </a:rPr>
              <a:t>3.4</a:t>
            </a:r>
            <a:r>
              <a:rPr lang="vi-VN" sz="5400" b="1" dirty="0">
                <a:solidFill>
                  <a:srgbClr val="0033CC"/>
                </a:solidFill>
                <a:latin typeface="Times New Roman" pitchFamily="18" charset="0"/>
                <a:cs typeface="Times New Roman" pitchFamily="18" charset="0"/>
              </a:rPr>
              <a:t>.</a:t>
            </a:r>
            <a:r>
              <a:rPr lang="vi-VN" sz="5400" b="1" i="1" dirty="0">
                <a:solidFill>
                  <a:srgbClr val="0033CC"/>
                </a:solidFill>
                <a:latin typeface="Times New Roman" pitchFamily="18" charset="0"/>
                <a:cs typeface="Times New Roman" pitchFamily="18" charset="0"/>
              </a:rPr>
              <a:t>Phối hợp với lực lượng khác</a:t>
            </a:r>
            <a:endParaRPr lang="en-US" sz="5400" i="1" kern="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18549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17"/>
          <p:cNvGrpSpPr>
            <a:grpSpLocks/>
          </p:cNvGrpSpPr>
          <p:nvPr/>
        </p:nvGrpSpPr>
        <p:grpSpPr bwMode="auto">
          <a:xfrm>
            <a:off x="1925625" y="832481"/>
            <a:ext cx="8696928" cy="1235426"/>
            <a:chOff x="1803761" y="1579865"/>
            <a:chExt cx="5402581" cy="1268258"/>
          </a:xfrm>
        </p:grpSpPr>
        <p:grpSp>
          <p:nvGrpSpPr>
            <p:cNvPr id="73" name="Group 18"/>
            <p:cNvGrpSpPr>
              <a:grpSpLocks/>
            </p:cNvGrpSpPr>
            <p:nvPr/>
          </p:nvGrpSpPr>
          <p:grpSpPr bwMode="auto">
            <a:xfrm>
              <a:off x="1803761" y="1731475"/>
              <a:ext cx="5402581" cy="1116648"/>
              <a:chOff x="1803761" y="1731475"/>
              <a:chExt cx="5402581" cy="1116648"/>
            </a:xfrm>
          </p:grpSpPr>
          <p:pic>
            <p:nvPicPr>
              <p:cNvPr id="78" name="Picture 345" descr="shadow_1_m"/>
              <p:cNvPicPr>
                <a:picLocks noChangeAspect="1" noChangeArrowheads="1"/>
              </p:cNvPicPr>
              <p:nvPr/>
            </p:nvPicPr>
            <p:blipFill>
              <a:blip r:embed="rId3"/>
              <a:srcRect t="1518" b="2"/>
              <a:stretch>
                <a:fillRect/>
              </a:stretch>
            </p:blipFill>
            <p:spPr bwMode="gray">
              <a:xfrm>
                <a:off x="1803761" y="2535709"/>
                <a:ext cx="5402581" cy="312414"/>
              </a:xfrm>
              <a:prstGeom prst="rect">
                <a:avLst/>
              </a:prstGeom>
              <a:noFill/>
              <a:ln w="9525">
                <a:noFill/>
                <a:miter lim="800000"/>
                <a:headEnd/>
                <a:tailEnd/>
              </a:ln>
            </p:spPr>
          </p:pic>
          <p:sp>
            <p:nvSpPr>
              <p:cNvPr id="79" name="Rectangle 78"/>
              <p:cNvSpPr/>
              <p:nvPr/>
            </p:nvSpPr>
            <p:spPr>
              <a:xfrm>
                <a:off x="2286492" y="1731475"/>
                <a:ext cx="4640094" cy="973307"/>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Đặt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vấn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đề</a:t>
                </a:r>
                <a:endParaRPr lang="en-US" sz="2600" b="1" dirty="0">
                  <a:latin typeface="Times New Roman" pitchFamily="18" charset="0"/>
                  <a:cs typeface="Times New Roman" pitchFamily="18" charset="0"/>
                </a:endParaRPr>
              </a:p>
            </p:txBody>
          </p:sp>
        </p:grpSp>
        <p:grpSp>
          <p:nvGrpSpPr>
            <p:cNvPr id="74" name="Group 19"/>
            <p:cNvGrpSpPr>
              <a:grpSpLocks/>
            </p:cNvGrpSpPr>
            <p:nvPr/>
          </p:nvGrpSpPr>
          <p:grpSpPr bwMode="auto">
            <a:xfrm>
              <a:off x="2118553" y="1579865"/>
              <a:ext cx="990721" cy="1060672"/>
              <a:chOff x="2118553" y="1579865"/>
              <a:chExt cx="990721" cy="1060672"/>
            </a:xfrm>
          </p:grpSpPr>
          <p:sp>
            <p:nvSpPr>
              <p:cNvPr id="75" name="Right Triangle 74"/>
              <p:cNvSpPr/>
              <p:nvPr/>
            </p:nvSpPr>
            <p:spPr>
              <a:xfrm flipH="1">
                <a:off x="2118553" y="2488926"/>
                <a:ext cx="172264" cy="151611"/>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76" name="Right Triangle 75"/>
              <p:cNvSpPr/>
              <p:nvPr/>
            </p:nvSpPr>
            <p:spPr>
              <a:xfrm flipH="1">
                <a:off x="2937011" y="1579865"/>
                <a:ext cx="172263" cy="151611"/>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grpSp>
      <p:grpSp>
        <p:nvGrpSpPr>
          <p:cNvPr id="80" name="Group 26"/>
          <p:cNvGrpSpPr>
            <a:grpSpLocks/>
          </p:cNvGrpSpPr>
          <p:nvPr/>
        </p:nvGrpSpPr>
        <p:grpSpPr bwMode="auto">
          <a:xfrm>
            <a:off x="1910405" y="2197717"/>
            <a:ext cx="8696931" cy="1139869"/>
            <a:chOff x="1803761" y="1304449"/>
            <a:chExt cx="5402581" cy="1543674"/>
          </a:xfrm>
        </p:grpSpPr>
        <p:grpSp>
          <p:nvGrpSpPr>
            <p:cNvPr id="81" name="Group 27"/>
            <p:cNvGrpSpPr>
              <a:grpSpLocks/>
            </p:cNvGrpSpPr>
            <p:nvPr/>
          </p:nvGrpSpPr>
          <p:grpSpPr bwMode="auto">
            <a:xfrm>
              <a:off x="1803761" y="1455420"/>
              <a:ext cx="5402581" cy="1392703"/>
              <a:chOff x="1803761" y="1455420"/>
              <a:chExt cx="5402581" cy="1392703"/>
            </a:xfrm>
          </p:grpSpPr>
          <p:pic>
            <p:nvPicPr>
              <p:cNvPr id="86" name="Picture 345" descr="shadow_1_m"/>
              <p:cNvPicPr>
                <a:picLocks noChangeAspect="1" noChangeArrowheads="1"/>
              </p:cNvPicPr>
              <p:nvPr/>
            </p:nvPicPr>
            <p:blipFill>
              <a:blip r:embed="rId3"/>
              <a:srcRect t="1518" b="2"/>
              <a:stretch>
                <a:fillRect/>
              </a:stretch>
            </p:blipFill>
            <p:spPr bwMode="gray">
              <a:xfrm>
                <a:off x="1803761" y="2535709"/>
                <a:ext cx="5402581" cy="312414"/>
              </a:xfrm>
              <a:prstGeom prst="rect">
                <a:avLst/>
              </a:prstGeom>
              <a:noFill/>
              <a:ln w="9525">
                <a:noFill/>
                <a:miter lim="800000"/>
                <a:headEnd/>
                <a:tailEnd/>
              </a:ln>
            </p:spPr>
          </p:pic>
          <p:sp>
            <p:nvSpPr>
              <p:cNvPr id="87" name="Rectangle 86"/>
              <p:cNvSpPr/>
              <p:nvPr/>
            </p:nvSpPr>
            <p:spPr>
              <a:xfrm>
                <a:off x="2286492" y="1455925"/>
                <a:ext cx="4640094" cy="1248985"/>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Thực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trạng</a:t>
                </a:r>
                <a:endParaRPr lang="en-US" sz="2600" b="1" dirty="0">
                  <a:latin typeface="Times New Roman" pitchFamily="18" charset="0"/>
                  <a:cs typeface="Times New Roman" pitchFamily="18" charset="0"/>
                </a:endParaRPr>
              </a:p>
            </p:txBody>
          </p:sp>
        </p:grpSp>
        <p:grpSp>
          <p:nvGrpSpPr>
            <p:cNvPr id="82" name="Group 28"/>
            <p:cNvGrpSpPr>
              <a:grpSpLocks/>
            </p:cNvGrpSpPr>
            <p:nvPr/>
          </p:nvGrpSpPr>
          <p:grpSpPr bwMode="auto">
            <a:xfrm>
              <a:off x="2114228" y="1304449"/>
              <a:ext cx="1006843" cy="1320592"/>
              <a:chOff x="2114228" y="1304449"/>
              <a:chExt cx="1006843" cy="1320592"/>
            </a:xfrm>
          </p:grpSpPr>
          <p:sp>
            <p:nvSpPr>
              <p:cNvPr id="83" name="Right Triangle 82"/>
              <p:cNvSpPr/>
              <p:nvPr/>
            </p:nvSpPr>
            <p:spPr>
              <a:xfrm flipH="1">
                <a:off x="2114228" y="2473565"/>
                <a:ext cx="172264" cy="15147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84" name="Right Triangle 83"/>
              <p:cNvSpPr/>
              <p:nvPr/>
            </p:nvSpPr>
            <p:spPr>
              <a:xfrm flipH="1">
                <a:off x="2948808" y="1304449"/>
                <a:ext cx="172263" cy="15147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grpSp>
      <p:grpSp>
        <p:nvGrpSpPr>
          <p:cNvPr id="88" name="Group 35"/>
          <p:cNvGrpSpPr>
            <a:grpSpLocks/>
          </p:cNvGrpSpPr>
          <p:nvPr/>
        </p:nvGrpSpPr>
        <p:grpSpPr bwMode="auto">
          <a:xfrm>
            <a:off x="1944678" y="3337586"/>
            <a:ext cx="8696931" cy="1141568"/>
            <a:chOff x="1803761" y="1300323"/>
            <a:chExt cx="5402581" cy="1547800"/>
          </a:xfrm>
        </p:grpSpPr>
        <p:grpSp>
          <p:nvGrpSpPr>
            <p:cNvPr id="89" name="Group 36"/>
            <p:cNvGrpSpPr>
              <a:grpSpLocks/>
            </p:cNvGrpSpPr>
            <p:nvPr/>
          </p:nvGrpSpPr>
          <p:grpSpPr bwMode="auto">
            <a:xfrm>
              <a:off x="1803761" y="1455420"/>
              <a:ext cx="5402581" cy="1392703"/>
              <a:chOff x="1803761" y="1455420"/>
              <a:chExt cx="5402581" cy="1392703"/>
            </a:xfrm>
          </p:grpSpPr>
          <p:pic>
            <p:nvPicPr>
              <p:cNvPr id="94" name="Picture 345" descr="shadow_1_m"/>
              <p:cNvPicPr>
                <a:picLocks noChangeAspect="1" noChangeArrowheads="1"/>
              </p:cNvPicPr>
              <p:nvPr/>
            </p:nvPicPr>
            <p:blipFill>
              <a:blip r:embed="rId3"/>
              <a:srcRect t="1518" b="2"/>
              <a:stretch>
                <a:fillRect/>
              </a:stretch>
            </p:blipFill>
            <p:spPr bwMode="gray">
              <a:xfrm>
                <a:off x="1803761" y="2535709"/>
                <a:ext cx="5402581" cy="312414"/>
              </a:xfrm>
              <a:prstGeom prst="rect">
                <a:avLst/>
              </a:prstGeom>
              <a:noFill/>
              <a:ln w="9525">
                <a:noFill/>
                <a:miter lim="800000"/>
                <a:headEnd/>
                <a:tailEnd/>
              </a:ln>
            </p:spPr>
          </p:pic>
          <p:sp>
            <p:nvSpPr>
              <p:cNvPr id="95" name="Rectangle 94"/>
              <p:cNvSpPr/>
              <p:nvPr/>
            </p:nvSpPr>
            <p:spPr>
              <a:xfrm>
                <a:off x="2286492" y="1456060"/>
                <a:ext cx="4640094" cy="1248722"/>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Nội</a:t>
                </a:r>
                <a:r>
                  <a:rPr lang="en-US" sz="2600" b="1" dirty="0">
                    <a:latin typeface="Times New Roman" pitchFamily="18" charset="0"/>
                    <a:cs typeface="Times New Roman" pitchFamily="18" charset="0"/>
                  </a:rPr>
                  <a:t> dung </a:t>
                </a:r>
                <a:r>
                  <a:rPr lang="en-US" sz="2600" b="1" dirty="0" err="1">
                    <a:latin typeface="Times New Roman" pitchFamily="18" charset="0"/>
                    <a:cs typeface="Times New Roman" pitchFamily="18" charset="0"/>
                  </a:rPr>
                  <a:t>và</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cách</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thức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thực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hiện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biện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pháp</a:t>
                </a:r>
                <a:endParaRPr lang="en-US" sz="2600" b="1" dirty="0">
                  <a:latin typeface="Times New Roman" pitchFamily="18" charset="0"/>
                  <a:cs typeface="Times New Roman" pitchFamily="18" charset="0"/>
                </a:endParaRPr>
              </a:p>
            </p:txBody>
          </p:sp>
        </p:grpSp>
        <p:grpSp>
          <p:nvGrpSpPr>
            <p:cNvPr id="90" name="Group 37"/>
            <p:cNvGrpSpPr>
              <a:grpSpLocks/>
            </p:cNvGrpSpPr>
            <p:nvPr/>
          </p:nvGrpSpPr>
          <p:grpSpPr bwMode="auto">
            <a:xfrm>
              <a:off x="2112851" y="1300323"/>
              <a:ext cx="1047546" cy="1324519"/>
              <a:chOff x="2112851" y="1300323"/>
              <a:chExt cx="1047546" cy="1324519"/>
            </a:xfrm>
          </p:grpSpPr>
          <p:sp>
            <p:nvSpPr>
              <p:cNvPr id="91" name="Right Triangle 90"/>
              <p:cNvSpPr/>
              <p:nvPr/>
            </p:nvSpPr>
            <p:spPr>
              <a:xfrm flipH="1">
                <a:off x="2112851" y="2473231"/>
                <a:ext cx="172264" cy="151611"/>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92" name="Right Triangle 91"/>
              <p:cNvSpPr/>
              <p:nvPr/>
            </p:nvSpPr>
            <p:spPr>
              <a:xfrm flipH="1">
                <a:off x="2988134" y="1300323"/>
                <a:ext cx="172263" cy="151612"/>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grpSp>
      <p:sp>
        <p:nvSpPr>
          <p:cNvPr id="115" name="Trapezoid 2"/>
          <p:cNvSpPr/>
          <p:nvPr/>
        </p:nvSpPr>
        <p:spPr bwMode="auto">
          <a:xfrm rot="19191503">
            <a:off x="2057124" y="1133175"/>
            <a:ext cx="1760801" cy="373610"/>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3200" b="1" dirty="0">
                <a:solidFill>
                  <a:schemeClr val="tx1"/>
                </a:solidFill>
                <a:latin typeface="Times New Roman" pitchFamily="18" charset="0"/>
                <a:cs typeface="Times New Roman" pitchFamily="18" charset="0"/>
              </a:rPr>
              <a:t>1</a:t>
            </a:r>
            <a:endParaRPr lang="en-US" sz="3200" b="1" dirty="0">
              <a:solidFill>
                <a:schemeClr val="tx1"/>
              </a:solidFill>
              <a:latin typeface="Times New Roman" pitchFamily="18" charset="0"/>
              <a:cs typeface="Times New Roman" pitchFamily="18" charset="0"/>
            </a:endParaRPr>
          </a:p>
        </p:txBody>
      </p:sp>
      <p:pic>
        <p:nvPicPr>
          <p:cNvPr id="128" name="Picture 345" descr="shadow_1_m"/>
          <p:cNvPicPr>
            <a:picLocks noChangeAspect="1" noChangeArrowheads="1"/>
          </p:cNvPicPr>
          <p:nvPr/>
        </p:nvPicPr>
        <p:blipFill>
          <a:blip r:embed="rId3"/>
          <a:srcRect t="1518" b="2"/>
          <a:stretch>
            <a:fillRect/>
          </a:stretch>
        </p:blipFill>
        <p:spPr bwMode="gray">
          <a:xfrm flipV="1">
            <a:off x="1815595" y="5203281"/>
            <a:ext cx="8623316" cy="538344"/>
          </a:xfrm>
          <a:prstGeom prst="rect">
            <a:avLst/>
          </a:prstGeom>
          <a:noFill/>
          <a:ln w="9525">
            <a:noFill/>
            <a:miter lim="800000"/>
            <a:headEnd/>
            <a:tailEnd/>
          </a:ln>
        </p:spPr>
      </p:pic>
      <p:grpSp>
        <p:nvGrpSpPr>
          <p:cNvPr id="129" name="Group 35"/>
          <p:cNvGrpSpPr>
            <a:grpSpLocks/>
          </p:cNvGrpSpPr>
          <p:nvPr/>
        </p:nvGrpSpPr>
        <p:grpSpPr bwMode="auto">
          <a:xfrm>
            <a:off x="2421031" y="4571879"/>
            <a:ext cx="7749023" cy="1035849"/>
            <a:chOff x="2112851" y="1300323"/>
            <a:chExt cx="4813735" cy="1404459"/>
          </a:xfrm>
          <a:solidFill>
            <a:schemeClr val="accent2">
              <a:lumMod val="60000"/>
              <a:lumOff val="40000"/>
            </a:schemeClr>
          </a:solidFill>
        </p:grpSpPr>
        <p:sp>
          <p:nvSpPr>
            <p:cNvPr id="130" name="Rectangle 129"/>
            <p:cNvSpPr/>
            <p:nvPr/>
          </p:nvSpPr>
          <p:spPr bwMode="auto">
            <a:xfrm>
              <a:off x="2286492" y="1456060"/>
              <a:ext cx="4640094" cy="1248722"/>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Kết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quả</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đạt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được</a:t>
              </a:r>
              <a:endParaRPr lang="en-US" sz="2600" b="1" dirty="0">
                <a:latin typeface="Times New Roman" pitchFamily="18" charset="0"/>
                <a:cs typeface="Times New Roman" pitchFamily="18" charset="0"/>
              </a:endParaRPr>
            </a:p>
          </p:txBody>
        </p:sp>
        <p:grpSp>
          <p:nvGrpSpPr>
            <p:cNvPr id="131" name="Group 37"/>
            <p:cNvGrpSpPr>
              <a:grpSpLocks/>
            </p:cNvGrpSpPr>
            <p:nvPr/>
          </p:nvGrpSpPr>
          <p:grpSpPr bwMode="auto">
            <a:xfrm>
              <a:off x="2112851" y="1300323"/>
              <a:ext cx="997764" cy="1324519"/>
              <a:chOff x="2112851" y="1300323"/>
              <a:chExt cx="997764" cy="1324519"/>
            </a:xfrm>
            <a:grpFill/>
          </p:grpSpPr>
          <p:sp>
            <p:nvSpPr>
              <p:cNvPr id="132" name="Right Triangle 131"/>
              <p:cNvSpPr/>
              <p:nvPr/>
            </p:nvSpPr>
            <p:spPr>
              <a:xfrm flipH="1">
                <a:off x="2112851" y="2473231"/>
                <a:ext cx="172264" cy="151611"/>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133" name="Right Triangle 132"/>
              <p:cNvSpPr/>
              <p:nvPr/>
            </p:nvSpPr>
            <p:spPr>
              <a:xfrm flipH="1">
                <a:off x="2938352" y="1300323"/>
                <a:ext cx="172263" cy="151611"/>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grpSp>
      <p:sp>
        <p:nvSpPr>
          <p:cNvPr id="48" name="Trapezoid 2"/>
          <p:cNvSpPr/>
          <p:nvPr/>
        </p:nvSpPr>
        <p:spPr bwMode="auto">
          <a:xfrm rot="19191503">
            <a:off x="2117020" y="2318223"/>
            <a:ext cx="1760801" cy="373610"/>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3200" b="1" dirty="0">
                <a:solidFill>
                  <a:schemeClr val="tx1"/>
                </a:solidFill>
                <a:latin typeface="Times New Roman" pitchFamily="18" charset="0"/>
                <a:cs typeface="Times New Roman" pitchFamily="18" charset="0"/>
              </a:rPr>
              <a:t>2</a:t>
            </a:r>
            <a:endParaRPr lang="en-US" sz="3200" b="1" dirty="0">
              <a:solidFill>
                <a:schemeClr val="tx1"/>
              </a:solidFill>
              <a:latin typeface="Times New Roman" pitchFamily="18" charset="0"/>
              <a:cs typeface="Times New Roman" pitchFamily="18" charset="0"/>
            </a:endParaRPr>
          </a:p>
        </p:txBody>
      </p:sp>
      <p:sp>
        <p:nvSpPr>
          <p:cNvPr id="49" name="Trapezoid 2"/>
          <p:cNvSpPr/>
          <p:nvPr/>
        </p:nvSpPr>
        <p:spPr bwMode="auto">
          <a:xfrm rot="19191503">
            <a:off x="2158472" y="3647775"/>
            <a:ext cx="1760801" cy="373610"/>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3200" b="1" dirty="0">
                <a:solidFill>
                  <a:schemeClr val="tx1"/>
                </a:solidFill>
                <a:latin typeface="Times New Roman" pitchFamily="18" charset="0"/>
                <a:cs typeface="Times New Roman" pitchFamily="18" charset="0"/>
              </a:rPr>
              <a:t>3</a:t>
            </a:r>
            <a:endParaRPr lang="en-US" sz="3200" b="1" dirty="0">
              <a:solidFill>
                <a:schemeClr val="tx1"/>
              </a:solidFill>
              <a:latin typeface="Times New Roman" pitchFamily="18" charset="0"/>
              <a:cs typeface="Times New Roman" pitchFamily="18" charset="0"/>
            </a:endParaRPr>
          </a:p>
        </p:txBody>
      </p:sp>
      <p:sp>
        <p:nvSpPr>
          <p:cNvPr id="50" name="Trapezoid 2"/>
          <p:cNvSpPr/>
          <p:nvPr/>
        </p:nvSpPr>
        <p:spPr bwMode="auto">
          <a:xfrm rot="19191503">
            <a:off x="2057124" y="4851761"/>
            <a:ext cx="1760801" cy="373610"/>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3200" b="1" dirty="0">
                <a:solidFill>
                  <a:schemeClr val="tx1"/>
                </a:solidFill>
                <a:latin typeface="Times New Roman" pitchFamily="18" charset="0"/>
                <a:cs typeface="Times New Roman" pitchFamily="18" charset="0"/>
              </a:rPr>
              <a:t>4</a:t>
            </a:r>
            <a:endParaRPr lang="en-US" sz="3200" b="1" dirty="0">
              <a:solidFill>
                <a:schemeClr val="tx1"/>
              </a:solidFill>
              <a:latin typeface="Times New Roman" pitchFamily="18" charset="0"/>
              <a:cs typeface="Times New Roman" pitchFamily="18" charset="0"/>
            </a:endParaRPr>
          </a:p>
        </p:txBody>
      </p:sp>
      <p:sp>
        <p:nvSpPr>
          <p:cNvPr id="2" name="Rounded Rectangle 1"/>
          <p:cNvSpPr/>
          <p:nvPr/>
        </p:nvSpPr>
        <p:spPr>
          <a:xfrm>
            <a:off x="670719" y="30429"/>
            <a:ext cx="10742957" cy="731571"/>
          </a:xfrm>
          <a:prstGeom prst="roundRect">
            <a:avLst/>
          </a:prstGeom>
          <a:solidFill>
            <a:schemeClr val="bg1"/>
          </a:solid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rgbClr val="002060"/>
              </a:solidFill>
              <a:latin typeface="Times New Roman" pitchFamily="18" charset="0"/>
              <a:cs typeface="Times New Roman" pitchFamily="18" charset="0"/>
            </a:endParaRPr>
          </a:p>
          <a:p>
            <a:pPr algn="ctr"/>
            <a:r>
              <a:rPr lang="en-US" sz="4000" b="1" dirty="0">
                <a:solidFill>
                  <a:srgbClr val="FF0000"/>
                </a:solidFill>
                <a:latin typeface="Times New Roman" pitchFamily="18" charset="0"/>
                <a:cs typeface="Times New Roman" pitchFamily="18" charset="0"/>
              </a:rPr>
              <a:t>CẤU TRÚC BIỆN PHÁP</a:t>
            </a:r>
          </a:p>
          <a:p>
            <a:pPr algn="ctr"/>
            <a:endParaRPr lang="en-US" sz="4000" dirty="0">
              <a:latin typeface="Times New Roman" pitchFamily="18" charset="0"/>
              <a:cs typeface="Times New Roman" pitchFamily="18" charset="0"/>
            </a:endParaRPr>
          </a:p>
        </p:txBody>
      </p:sp>
      <p:pic>
        <p:nvPicPr>
          <p:cNvPr id="47" name="Picture 345" descr="shadow_1_m"/>
          <p:cNvPicPr>
            <a:picLocks noChangeAspect="1" noChangeArrowheads="1"/>
          </p:cNvPicPr>
          <p:nvPr/>
        </p:nvPicPr>
        <p:blipFill>
          <a:blip r:embed="rId3"/>
          <a:srcRect t="1518" b="2"/>
          <a:stretch>
            <a:fillRect/>
          </a:stretch>
        </p:blipFill>
        <p:spPr bwMode="gray">
          <a:xfrm flipV="1">
            <a:off x="1801003" y="6312335"/>
            <a:ext cx="8623316" cy="538344"/>
          </a:xfrm>
          <a:prstGeom prst="rect">
            <a:avLst/>
          </a:prstGeom>
          <a:noFill/>
          <a:ln w="9525">
            <a:noFill/>
            <a:miter lim="800000"/>
            <a:headEnd/>
            <a:tailEnd/>
          </a:ln>
        </p:spPr>
      </p:pic>
      <p:grpSp>
        <p:nvGrpSpPr>
          <p:cNvPr id="51" name="Group 35"/>
          <p:cNvGrpSpPr>
            <a:grpSpLocks/>
          </p:cNvGrpSpPr>
          <p:nvPr/>
        </p:nvGrpSpPr>
        <p:grpSpPr bwMode="auto">
          <a:xfrm>
            <a:off x="2433980" y="5680933"/>
            <a:ext cx="7749023" cy="1035849"/>
            <a:chOff x="2112851" y="1300323"/>
            <a:chExt cx="4813735" cy="1404459"/>
          </a:xfrm>
          <a:solidFill>
            <a:schemeClr val="accent2">
              <a:lumMod val="60000"/>
              <a:lumOff val="40000"/>
            </a:schemeClr>
          </a:solidFill>
        </p:grpSpPr>
        <p:sp>
          <p:nvSpPr>
            <p:cNvPr id="52" name="Rectangle 51"/>
            <p:cNvSpPr/>
            <p:nvPr/>
          </p:nvSpPr>
          <p:spPr bwMode="auto">
            <a:xfrm>
              <a:off x="2286492" y="1456060"/>
              <a:ext cx="4640094" cy="1248722"/>
            </a:xfrm>
            <a:prstGeom prst="rect">
              <a:avLst/>
            </a:prstGeom>
            <a:solidFill>
              <a:srgbClr val="80008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Kết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luận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và</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kiến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nghị</a:t>
              </a:r>
              <a:endParaRPr lang="en-US" sz="2600" b="1" dirty="0">
                <a:latin typeface="Times New Roman" pitchFamily="18" charset="0"/>
                <a:cs typeface="Times New Roman" pitchFamily="18" charset="0"/>
              </a:endParaRPr>
            </a:p>
          </p:txBody>
        </p:sp>
        <p:grpSp>
          <p:nvGrpSpPr>
            <p:cNvPr id="53" name="Group 37"/>
            <p:cNvGrpSpPr>
              <a:grpSpLocks/>
            </p:cNvGrpSpPr>
            <p:nvPr/>
          </p:nvGrpSpPr>
          <p:grpSpPr bwMode="auto">
            <a:xfrm>
              <a:off x="2112851" y="1300323"/>
              <a:ext cx="997764" cy="1324519"/>
              <a:chOff x="2112851" y="1300323"/>
              <a:chExt cx="997764" cy="1324519"/>
            </a:xfrm>
            <a:grpFill/>
          </p:grpSpPr>
          <p:sp>
            <p:nvSpPr>
              <p:cNvPr id="54" name="Right Triangle 53"/>
              <p:cNvSpPr/>
              <p:nvPr/>
            </p:nvSpPr>
            <p:spPr>
              <a:xfrm flipH="1">
                <a:off x="2112851" y="2473231"/>
                <a:ext cx="172264" cy="151611"/>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55" name="Right Triangle 54"/>
              <p:cNvSpPr/>
              <p:nvPr/>
            </p:nvSpPr>
            <p:spPr>
              <a:xfrm flipH="1">
                <a:off x="2938352" y="1300323"/>
                <a:ext cx="172263" cy="151611"/>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grpSp>
      <p:sp>
        <p:nvSpPr>
          <p:cNvPr id="57" name="Trapezoid 2"/>
          <p:cNvSpPr/>
          <p:nvPr/>
        </p:nvSpPr>
        <p:spPr bwMode="auto">
          <a:xfrm rot="19191503">
            <a:off x="2042532" y="5960815"/>
            <a:ext cx="1760801" cy="373610"/>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3200" b="1" dirty="0">
                <a:solidFill>
                  <a:schemeClr val="tx1"/>
                </a:solidFill>
                <a:latin typeface="Times New Roman" pitchFamily="18" charset="0"/>
                <a:cs typeface="Times New Roman" pitchFamily="18" charset="0"/>
              </a:rPr>
              <a:t>5</a:t>
            </a:r>
            <a:endParaRPr lang="en-US" sz="32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3741102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p:cTn id="7" dur="1000" fill="hold"/>
                                        <p:tgtEl>
                                          <p:spTgt spid="115"/>
                                        </p:tgtEl>
                                        <p:attrNameLst>
                                          <p:attrName>ppt_w</p:attrName>
                                        </p:attrNameLst>
                                      </p:cBhvr>
                                      <p:tavLst>
                                        <p:tav tm="0">
                                          <p:val>
                                            <p:fltVal val="0"/>
                                          </p:val>
                                        </p:tav>
                                        <p:tav tm="100000">
                                          <p:val>
                                            <p:strVal val="#ppt_w"/>
                                          </p:val>
                                        </p:tav>
                                      </p:tavLst>
                                    </p:anim>
                                    <p:anim calcmode="lin" valueType="num">
                                      <p:cBhvr>
                                        <p:cTn id="8" dur="1000" fill="hold"/>
                                        <p:tgtEl>
                                          <p:spTgt spid="115"/>
                                        </p:tgtEl>
                                        <p:attrNameLst>
                                          <p:attrName>ppt_h</p:attrName>
                                        </p:attrNameLst>
                                      </p:cBhvr>
                                      <p:tavLst>
                                        <p:tav tm="0">
                                          <p:val>
                                            <p:fltVal val="0"/>
                                          </p:val>
                                        </p:tav>
                                        <p:tav tm="100000">
                                          <p:val>
                                            <p:strVal val="#ppt_h"/>
                                          </p:val>
                                        </p:tav>
                                      </p:tavLst>
                                    </p:anim>
                                    <p:anim calcmode="lin" valueType="num">
                                      <p:cBhvr>
                                        <p:cTn id="9" dur="1000" fill="hold"/>
                                        <p:tgtEl>
                                          <p:spTgt spid="115"/>
                                        </p:tgtEl>
                                        <p:attrNameLst>
                                          <p:attrName>style.rotation</p:attrName>
                                        </p:attrNameLst>
                                      </p:cBhvr>
                                      <p:tavLst>
                                        <p:tav tm="0">
                                          <p:val>
                                            <p:fltVal val="90"/>
                                          </p:val>
                                        </p:tav>
                                        <p:tav tm="100000">
                                          <p:val>
                                            <p:fltVal val="0"/>
                                          </p:val>
                                        </p:tav>
                                      </p:tavLst>
                                    </p:anim>
                                    <p:animEffect transition="in" filter="fade">
                                      <p:cBhvr>
                                        <p:cTn id="10" dur="1000"/>
                                        <p:tgtEl>
                                          <p:spTgt spid="11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1000" fill="hold"/>
                                        <p:tgtEl>
                                          <p:spTgt spid="48"/>
                                        </p:tgtEl>
                                        <p:attrNameLst>
                                          <p:attrName>ppt_w</p:attrName>
                                        </p:attrNameLst>
                                      </p:cBhvr>
                                      <p:tavLst>
                                        <p:tav tm="0">
                                          <p:val>
                                            <p:fltVal val="0"/>
                                          </p:val>
                                        </p:tav>
                                        <p:tav tm="100000">
                                          <p:val>
                                            <p:strVal val="#ppt_w"/>
                                          </p:val>
                                        </p:tav>
                                      </p:tavLst>
                                    </p:anim>
                                    <p:anim calcmode="lin" valueType="num">
                                      <p:cBhvr>
                                        <p:cTn id="14" dur="1000" fill="hold"/>
                                        <p:tgtEl>
                                          <p:spTgt spid="48"/>
                                        </p:tgtEl>
                                        <p:attrNameLst>
                                          <p:attrName>ppt_h</p:attrName>
                                        </p:attrNameLst>
                                      </p:cBhvr>
                                      <p:tavLst>
                                        <p:tav tm="0">
                                          <p:val>
                                            <p:fltVal val="0"/>
                                          </p:val>
                                        </p:tav>
                                        <p:tav tm="100000">
                                          <p:val>
                                            <p:strVal val="#ppt_h"/>
                                          </p:val>
                                        </p:tav>
                                      </p:tavLst>
                                    </p:anim>
                                    <p:anim calcmode="lin" valueType="num">
                                      <p:cBhvr>
                                        <p:cTn id="15" dur="1000" fill="hold"/>
                                        <p:tgtEl>
                                          <p:spTgt spid="48"/>
                                        </p:tgtEl>
                                        <p:attrNameLst>
                                          <p:attrName>style.rotation</p:attrName>
                                        </p:attrNameLst>
                                      </p:cBhvr>
                                      <p:tavLst>
                                        <p:tav tm="0">
                                          <p:val>
                                            <p:fltVal val="90"/>
                                          </p:val>
                                        </p:tav>
                                        <p:tav tm="100000">
                                          <p:val>
                                            <p:fltVal val="0"/>
                                          </p:val>
                                        </p:tav>
                                      </p:tavLst>
                                    </p:anim>
                                    <p:animEffect transition="in" filter="fade">
                                      <p:cBhvr>
                                        <p:cTn id="16" dur="1000"/>
                                        <p:tgtEl>
                                          <p:spTgt spid="4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1000" fill="hold"/>
                                        <p:tgtEl>
                                          <p:spTgt spid="49"/>
                                        </p:tgtEl>
                                        <p:attrNameLst>
                                          <p:attrName>ppt_w</p:attrName>
                                        </p:attrNameLst>
                                      </p:cBhvr>
                                      <p:tavLst>
                                        <p:tav tm="0">
                                          <p:val>
                                            <p:fltVal val="0"/>
                                          </p:val>
                                        </p:tav>
                                        <p:tav tm="100000">
                                          <p:val>
                                            <p:strVal val="#ppt_w"/>
                                          </p:val>
                                        </p:tav>
                                      </p:tavLst>
                                    </p:anim>
                                    <p:anim calcmode="lin" valueType="num">
                                      <p:cBhvr>
                                        <p:cTn id="20" dur="1000" fill="hold"/>
                                        <p:tgtEl>
                                          <p:spTgt spid="49"/>
                                        </p:tgtEl>
                                        <p:attrNameLst>
                                          <p:attrName>ppt_h</p:attrName>
                                        </p:attrNameLst>
                                      </p:cBhvr>
                                      <p:tavLst>
                                        <p:tav tm="0">
                                          <p:val>
                                            <p:fltVal val="0"/>
                                          </p:val>
                                        </p:tav>
                                        <p:tav tm="100000">
                                          <p:val>
                                            <p:strVal val="#ppt_h"/>
                                          </p:val>
                                        </p:tav>
                                      </p:tavLst>
                                    </p:anim>
                                    <p:anim calcmode="lin" valueType="num">
                                      <p:cBhvr>
                                        <p:cTn id="21" dur="1000" fill="hold"/>
                                        <p:tgtEl>
                                          <p:spTgt spid="49"/>
                                        </p:tgtEl>
                                        <p:attrNameLst>
                                          <p:attrName>style.rotation</p:attrName>
                                        </p:attrNameLst>
                                      </p:cBhvr>
                                      <p:tavLst>
                                        <p:tav tm="0">
                                          <p:val>
                                            <p:fltVal val="90"/>
                                          </p:val>
                                        </p:tav>
                                        <p:tav tm="100000">
                                          <p:val>
                                            <p:fltVal val="0"/>
                                          </p:val>
                                        </p:tav>
                                      </p:tavLst>
                                    </p:anim>
                                    <p:animEffect transition="in" filter="fade">
                                      <p:cBhvr>
                                        <p:cTn id="22" dur="1000"/>
                                        <p:tgtEl>
                                          <p:spTgt spid="4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p:cTn id="25" dur="1000" fill="hold"/>
                                        <p:tgtEl>
                                          <p:spTgt spid="50"/>
                                        </p:tgtEl>
                                        <p:attrNameLst>
                                          <p:attrName>ppt_w</p:attrName>
                                        </p:attrNameLst>
                                      </p:cBhvr>
                                      <p:tavLst>
                                        <p:tav tm="0">
                                          <p:val>
                                            <p:fltVal val="0"/>
                                          </p:val>
                                        </p:tav>
                                        <p:tav tm="100000">
                                          <p:val>
                                            <p:strVal val="#ppt_w"/>
                                          </p:val>
                                        </p:tav>
                                      </p:tavLst>
                                    </p:anim>
                                    <p:anim calcmode="lin" valueType="num">
                                      <p:cBhvr>
                                        <p:cTn id="26" dur="1000" fill="hold"/>
                                        <p:tgtEl>
                                          <p:spTgt spid="50"/>
                                        </p:tgtEl>
                                        <p:attrNameLst>
                                          <p:attrName>ppt_h</p:attrName>
                                        </p:attrNameLst>
                                      </p:cBhvr>
                                      <p:tavLst>
                                        <p:tav tm="0">
                                          <p:val>
                                            <p:fltVal val="0"/>
                                          </p:val>
                                        </p:tav>
                                        <p:tav tm="100000">
                                          <p:val>
                                            <p:strVal val="#ppt_h"/>
                                          </p:val>
                                        </p:tav>
                                      </p:tavLst>
                                    </p:anim>
                                    <p:anim calcmode="lin" valueType="num">
                                      <p:cBhvr>
                                        <p:cTn id="27" dur="1000" fill="hold"/>
                                        <p:tgtEl>
                                          <p:spTgt spid="50"/>
                                        </p:tgtEl>
                                        <p:attrNameLst>
                                          <p:attrName>style.rotation</p:attrName>
                                        </p:attrNameLst>
                                      </p:cBhvr>
                                      <p:tavLst>
                                        <p:tav tm="0">
                                          <p:val>
                                            <p:fltVal val="90"/>
                                          </p:val>
                                        </p:tav>
                                        <p:tav tm="100000">
                                          <p:val>
                                            <p:fltVal val="0"/>
                                          </p:val>
                                        </p:tav>
                                      </p:tavLst>
                                    </p:anim>
                                    <p:animEffect transition="in" filter="fade">
                                      <p:cBhvr>
                                        <p:cTn id="28" dur="1000"/>
                                        <p:tgtEl>
                                          <p:spTgt spid="50"/>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1000" fill="hold"/>
                                        <p:tgtEl>
                                          <p:spTgt spid="57"/>
                                        </p:tgtEl>
                                        <p:attrNameLst>
                                          <p:attrName>ppt_w</p:attrName>
                                        </p:attrNameLst>
                                      </p:cBhvr>
                                      <p:tavLst>
                                        <p:tav tm="0">
                                          <p:val>
                                            <p:fltVal val="0"/>
                                          </p:val>
                                        </p:tav>
                                        <p:tav tm="100000">
                                          <p:val>
                                            <p:strVal val="#ppt_w"/>
                                          </p:val>
                                        </p:tav>
                                      </p:tavLst>
                                    </p:anim>
                                    <p:anim calcmode="lin" valueType="num">
                                      <p:cBhvr>
                                        <p:cTn id="32" dur="1000" fill="hold"/>
                                        <p:tgtEl>
                                          <p:spTgt spid="57"/>
                                        </p:tgtEl>
                                        <p:attrNameLst>
                                          <p:attrName>ppt_h</p:attrName>
                                        </p:attrNameLst>
                                      </p:cBhvr>
                                      <p:tavLst>
                                        <p:tav tm="0">
                                          <p:val>
                                            <p:fltVal val="0"/>
                                          </p:val>
                                        </p:tav>
                                        <p:tav tm="100000">
                                          <p:val>
                                            <p:strVal val="#ppt_h"/>
                                          </p:val>
                                        </p:tav>
                                      </p:tavLst>
                                    </p:anim>
                                    <p:anim calcmode="lin" valueType="num">
                                      <p:cBhvr>
                                        <p:cTn id="33" dur="1000" fill="hold"/>
                                        <p:tgtEl>
                                          <p:spTgt spid="57"/>
                                        </p:tgtEl>
                                        <p:attrNameLst>
                                          <p:attrName>style.rotation</p:attrName>
                                        </p:attrNameLst>
                                      </p:cBhvr>
                                      <p:tavLst>
                                        <p:tav tm="0">
                                          <p:val>
                                            <p:fltVal val="90"/>
                                          </p:val>
                                        </p:tav>
                                        <p:tav tm="100000">
                                          <p:val>
                                            <p:fltVal val="0"/>
                                          </p:val>
                                        </p:tav>
                                      </p:tavLst>
                                    </p:anim>
                                    <p:animEffect transition="in" filter="fade">
                                      <p:cBhvr>
                                        <p:cTn id="34" dur="1000"/>
                                        <p:tgtEl>
                                          <p:spTgt spid="57"/>
                                        </p:tgtEl>
                                      </p:cBhvr>
                                    </p:animEffect>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nodeType="click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fade">
                                      <p:cBhvr>
                                        <p:cTn id="39" dur="400" decel="100000"/>
                                        <p:tgtEl>
                                          <p:spTgt spid="72"/>
                                        </p:tgtEl>
                                      </p:cBhvr>
                                    </p:animEffect>
                                    <p:anim calcmode="lin" valueType="num">
                                      <p:cBhvr>
                                        <p:cTn id="40" dur="400" decel="100000" fill="hold"/>
                                        <p:tgtEl>
                                          <p:spTgt spid="72"/>
                                        </p:tgtEl>
                                        <p:attrNameLst>
                                          <p:attrName>style.rotation</p:attrName>
                                        </p:attrNameLst>
                                      </p:cBhvr>
                                      <p:tavLst>
                                        <p:tav tm="0">
                                          <p:val>
                                            <p:fltVal val="-90"/>
                                          </p:val>
                                        </p:tav>
                                        <p:tav tm="100000">
                                          <p:val>
                                            <p:fltVal val="0"/>
                                          </p:val>
                                        </p:tav>
                                      </p:tavLst>
                                    </p:anim>
                                    <p:anim calcmode="lin" valueType="num">
                                      <p:cBhvr>
                                        <p:cTn id="41" dur="400" decel="100000" fill="hold"/>
                                        <p:tgtEl>
                                          <p:spTgt spid="72"/>
                                        </p:tgtEl>
                                        <p:attrNameLst>
                                          <p:attrName>ppt_x</p:attrName>
                                        </p:attrNameLst>
                                      </p:cBhvr>
                                      <p:tavLst>
                                        <p:tav tm="0">
                                          <p:val>
                                            <p:strVal val="#ppt_x+0.4"/>
                                          </p:val>
                                        </p:tav>
                                        <p:tav tm="100000">
                                          <p:val>
                                            <p:strVal val="#ppt_x-0.05"/>
                                          </p:val>
                                        </p:tav>
                                      </p:tavLst>
                                    </p:anim>
                                    <p:anim calcmode="lin" valueType="num">
                                      <p:cBhvr>
                                        <p:cTn id="42" dur="400" decel="100000" fill="hold"/>
                                        <p:tgtEl>
                                          <p:spTgt spid="72"/>
                                        </p:tgtEl>
                                        <p:attrNameLst>
                                          <p:attrName>ppt_y</p:attrName>
                                        </p:attrNameLst>
                                      </p:cBhvr>
                                      <p:tavLst>
                                        <p:tav tm="0">
                                          <p:val>
                                            <p:strVal val="#ppt_y-0.4"/>
                                          </p:val>
                                        </p:tav>
                                        <p:tav tm="100000">
                                          <p:val>
                                            <p:strVal val="#ppt_y+0.1"/>
                                          </p:val>
                                        </p:tav>
                                      </p:tavLst>
                                    </p:anim>
                                    <p:anim calcmode="lin" valueType="num">
                                      <p:cBhvr>
                                        <p:cTn id="43" dur="100" accel="100000" fill="hold">
                                          <p:stCondLst>
                                            <p:cond delay="400"/>
                                          </p:stCondLst>
                                        </p:cTn>
                                        <p:tgtEl>
                                          <p:spTgt spid="72"/>
                                        </p:tgtEl>
                                        <p:attrNameLst>
                                          <p:attrName>ppt_x</p:attrName>
                                        </p:attrNameLst>
                                      </p:cBhvr>
                                      <p:tavLst>
                                        <p:tav tm="0">
                                          <p:val>
                                            <p:strVal val="#ppt_x-0.05"/>
                                          </p:val>
                                        </p:tav>
                                        <p:tav tm="100000">
                                          <p:val>
                                            <p:strVal val="#ppt_x"/>
                                          </p:val>
                                        </p:tav>
                                      </p:tavLst>
                                    </p:anim>
                                    <p:anim calcmode="lin" valueType="num">
                                      <p:cBhvr>
                                        <p:cTn id="44" dur="100" accel="100000" fill="hold">
                                          <p:stCondLst>
                                            <p:cond delay="400"/>
                                          </p:stCondLst>
                                        </p:cTn>
                                        <p:tgtEl>
                                          <p:spTgt spid="72"/>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0" presetClass="entr" presetSubtype="0" fill="hold" nodeType="click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fade">
                                      <p:cBhvr>
                                        <p:cTn id="49" dur="400" decel="100000"/>
                                        <p:tgtEl>
                                          <p:spTgt spid="80"/>
                                        </p:tgtEl>
                                      </p:cBhvr>
                                    </p:animEffect>
                                    <p:anim calcmode="lin" valueType="num">
                                      <p:cBhvr>
                                        <p:cTn id="50" dur="400" decel="100000" fill="hold"/>
                                        <p:tgtEl>
                                          <p:spTgt spid="80"/>
                                        </p:tgtEl>
                                        <p:attrNameLst>
                                          <p:attrName>style.rotation</p:attrName>
                                        </p:attrNameLst>
                                      </p:cBhvr>
                                      <p:tavLst>
                                        <p:tav tm="0">
                                          <p:val>
                                            <p:fltVal val="-90"/>
                                          </p:val>
                                        </p:tav>
                                        <p:tav tm="100000">
                                          <p:val>
                                            <p:fltVal val="0"/>
                                          </p:val>
                                        </p:tav>
                                      </p:tavLst>
                                    </p:anim>
                                    <p:anim calcmode="lin" valueType="num">
                                      <p:cBhvr>
                                        <p:cTn id="51" dur="400" decel="100000" fill="hold"/>
                                        <p:tgtEl>
                                          <p:spTgt spid="80"/>
                                        </p:tgtEl>
                                        <p:attrNameLst>
                                          <p:attrName>ppt_x</p:attrName>
                                        </p:attrNameLst>
                                      </p:cBhvr>
                                      <p:tavLst>
                                        <p:tav tm="0">
                                          <p:val>
                                            <p:strVal val="#ppt_x+0.4"/>
                                          </p:val>
                                        </p:tav>
                                        <p:tav tm="100000">
                                          <p:val>
                                            <p:strVal val="#ppt_x-0.05"/>
                                          </p:val>
                                        </p:tav>
                                      </p:tavLst>
                                    </p:anim>
                                    <p:anim calcmode="lin" valueType="num">
                                      <p:cBhvr>
                                        <p:cTn id="52" dur="400" decel="100000" fill="hold"/>
                                        <p:tgtEl>
                                          <p:spTgt spid="80"/>
                                        </p:tgtEl>
                                        <p:attrNameLst>
                                          <p:attrName>ppt_y</p:attrName>
                                        </p:attrNameLst>
                                      </p:cBhvr>
                                      <p:tavLst>
                                        <p:tav tm="0">
                                          <p:val>
                                            <p:strVal val="#ppt_y-0.4"/>
                                          </p:val>
                                        </p:tav>
                                        <p:tav tm="100000">
                                          <p:val>
                                            <p:strVal val="#ppt_y+0.1"/>
                                          </p:val>
                                        </p:tav>
                                      </p:tavLst>
                                    </p:anim>
                                    <p:anim calcmode="lin" valueType="num">
                                      <p:cBhvr>
                                        <p:cTn id="53" dur="100" accel="100000" fill="hold">
                                          <p:stCondLst>
                                            <p:cond delay="400"/>
                                          </p:stCondLst>
                                        </p:cTn>
                                        <p:tgtEl>
                                          <p:spTgt spid="80"/>
                                        </p:tgtEl>
                                        <p:attrNameLst>
                                          <p:attrName>ppt_x</p:attrName>
                                        </p:attrNameLst>
                                      </p:cBhvr>
                                      <p:tavLst>
                                        <p:tav tm="0">
                                          <p:val>
                                            <p:strVal val="#ppt_x-0.05"/>
                                          </p:val>
                                        </p:tav>
                                        <p:tav tm="100000">
                                          <p:val>
                                            <p:strVal val="#ppt_x"/>
                                          </p:val>
                                        </p:tav>
                                      </p:tavLst>
                                    </p:anim>
                                    <p:anim calcmode="lin" valueType="num">
                                      <p:cBhvr>
                                        <p:cTn id="54" dur="100" accel="100000" fill="hold">
                                          <p:stCondLst>
                                            <p:cond delay="400"/>
                                          </p:stCondLst>
                                        </p:cTn>
                                        <p:tgtEl>
                                          <p:spTgt spid="80"/>
                                        </p:tgtEl>
                                        <p:attrNameLst>
                                          <p:attrName>ppt_y</p:attrName>
                                        </p:attrNameLst>
                                      </p:cBhvr>
                                      <p:tavLst>
                                        <p:tav tm="0">
                                          <p:val>
                                            <p:strVal val="#ppt_y+0.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0" presetClass="entr" presetSubtype="0" fill="hold" nodeType="click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fade">
                                      <p:cBhvr>
                                        <p:cTn id="59" dur="400" decel="100000"/>
                                        <p:tgtEl>
                                          <p:spTgt spid="88"/>
                                        </p:tgtEl>
                                      </p:cBhvr>
                                    </p:animEffect>
                                    <p:anim calcmode="lin" valueType="num">
                                      <p:cBhvr>
                                        <p:cTn id="60" dur="400" decel="100000" fill="hold"/>
                                        <p:tgtEl>
                                          <p:spTgt spid="88"/>
                                        </p:tgtEl>
                                        <p:attrNameLst>
                                          <p:attrName>style.rotation</p:attrName>
                                        </p:attrNameLst>
                                      </p:cBhvr>
                                      <p:tavLst>
                                        <p:tav tm="0">
                                          <p:val>
                                            <p:fltVal val="-90"/>
                                          </p:val>
                                        </p:tav>
                                        <p:tav tm="100000">
                                          <p:val>
                                            <p:fltVal val="0"/>
                                          </p:val>
                                        </p:tav>
                                      </p:tavLst>
                                    </p:anim>
                                    <p:anim calcmode="lin" valueType="num">
                                      <p:cBhvr>
                                        <p:cTn id="61" dur="400" decel="100000" fill="hold"/>
                                        <p:tgtEl>
                                          <p:spTgt spid="88"/>
                                        </p:tgtEl>
                                        <p:attrNameLst>
                                          <p:attrName>ppt_x</p:attrName>
                                        </p:attrNameLst>
                                      </p:cBhvr>
                                      <p:tavLst>
                                        <p:tav tm="0">
                                          <p:val>
                                            <p:strVal val="#ppt_x+0.4"/>
                                          </p:val>
                                        </p:tav>
                                        <p:tav tm="100000">
                                          <p:val>
                                            <p:strVal val="#ppt_x-0.05"/>
                                          </p:val>
                                        </p:tav>
                                      </p:tavLst>
                                    </p:anim>
                                    <p:anim calcmode="lin" valueType="num">
                                      <p:cBhvr>
                                        <p:cTn id="62" dur="400" decel="100000" fill="hold"/>
                                        <p:tgtEl>
                                          <p:spTgt spid="88"/>
                                        </p:tgtEl>
                                        <p:attrNameLst>
                                          <p:attrName>ppt_y</p:attrName>
                                        </p:attrNameLst>
                                      </p:cBhvr>
                                      <p:tavLst>
                                        <p:tav tm="0">
                                          <p:val>
                                            <p:strVal val="#ppt_y-0.4"/>
                                          </p:val>
                                        </p:tav>
                                        <p:tav tm="100000">
                                          <p:val>
                                            <p:strVal val="#ppt_y+0.1"/>
                                          </p:val>
                                        </p:tav>
                                      </p:tavLst>
                                    </p:anim>
                                    <p:anim calcmode="lin" valueType="num">
                                      <p:cBhvr>
                                        <p:cTn id="63" dur="100" accel="100000" fill="hold">
                                          <p:stCondLst>
                                            <p:cond delay="400"/>
                                          </p:stCondLst>
                                        </p:cTn>
                                        <p:tgtEl>
                                          <p:spTgt spid="88"/>
                                        </p:tgtEl>
                                        <p:attrNameLst>
                                          <p:attrName>ppt_x</p:attrName>
                                        </p:attrNameLst>
                                      </p:cBhvr>
                                      <p:tavLst>
                                        <p:tav tm="0">
                                          <p:val>
                                            <p:strVal val="#ppt_x-0.05"/>
                                          </p:val>
                                        </p:tav>
                                        <p:tav tm="100000">
                                          <p:val>
                                            <p:strVal val="#ppt_x"/>
                                          </p:val>
                                        </p:tav>
                                      </p:tavLst>
                                    </p:anim>
                                    <p:anim calcmode="lin" valueType="num">
                                      <p:cBhvr>
                                        <p:cTn id="64" dur="100" accel="100000" fill="hold">
                                          <p:stCondLst>
                                            <p:cond delay="400"/>
                                          </p:stCondLst>
                                        </p:cTn>
                                        <p:tgtEl>
                                          <p:spTgt spid="88"/>
                                        </p:tgtEl>
                                        <p:attrNameLst>
                                          <p:attrName>ppt_y</p:attrName>
                                        </p:attrNameLst>
                                      </p:cBhvr>
                                      <p:tavLst>
                                        <p:tav tm="0">
                                          <p:val>
                                            <p:strVal val="#ppt_y+0.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0" presetClass="entr" presetSubtype="0" fill="hold" nodeType="clickEffect">
                                  <p:stCondLst>
                                    <p:cond delay="0"/>
                                  </p:stCondLst>
                                  <p:childTnLst>
                                    <p:set>
                                      <p:cBhvr>
                                        <p:cTn id="68" dur="1" fill="hold">
                                          <p:stCondLst>
                                            <p:cond delay="0"/>
                                          </p:stCondLst>
                                        </p:cTn>
                                        <p:tgtEl>
                                          <p:spTgt spid="128"/>
                                        </p:tgtEl>
                                        <p:attrNameLst>
                                          <p:attrName>style.visibility</p:attrName>
                                        </p:attrNameLst>
                                      </p:cBhvr>
                                      <p:to>
                                        <p:strVal val="visible"/>
                                      </p:to>
                                    </p:set>
                                    <p:animEffect transition="in" filter="fade">
                                      <p:cBhvr>
                                        <p:cTn id="69" dur="400" decel="100000"/>
                                        <p:tgtEl>
                                          <p:spTgt spid="128"/>
                                        </p:tgtEl>
                                      </p:cBhvr>
                                    </p:animEffect>
                                    <p:anim calcmode="lin" valueType="num">
                                      <p:cBhvr>
                                        <p:cTn id="70" dur="400" decel="100000" fill="hold"/>
                                        <p:tgtEl>
                                          <p:spTgt spid="128"/>
                                        </p:tgtEl>
                                        <p:attrNameLst>
                                          <p:attrName>style.rotation</p:attrName>
                                        </p:attrNameLst>
                                      </p:cBhvr>
                                      <p:tavLst>
                                        <p:tav tm="0">
                                          <p:val>
                                            <p:fltVal val="-90"/>
                                          </p:val>
                                        </p:tav>
                                        <p:tav tm="100000">
                                          <p:val>
                                            <p:fltVal val="0"/>
                                          </p:val>
                                        </p:tav>
                                      </p:tavLst>
                                    </p:anim>
                                    <p:anim calcmode="lin" valueType="num">
                                      <p:cBhvr>
                                        <p:cTn id="71" dur="400" decel="100000" fill="hold"/>
                                        <p:tgtEl>
                                          <p:spTgt spid="128"/>
                                        </p:tgtEl>
                                        <p:attrNameLst>
                                          <p:attrName>ppt_x</p:attrName>
                                        </p:attrNameLst>
                                      </p:cBhvr>
                                      <p:tavLst>
                                        <p:tav tm="0">
                                          <p:val>
                                            <p:strVal val="#ppt_x+0.4"/>
                                          </p:val>
                                        </p:tav>
                                        <p:tav tm="100000">
                                          <p:val>
                                            <p:strVal val="#ppt_x-0.05"/>
                                          </p:val>
                                        </p:tav>
                                      </p:tavLst>
                                    </p:anim>
                                    <p:anim calcmode="lin" valueType="num">
                                      <p:cBhvr>
                                        <p:cTn id="72" dur="400" decel="100000" fill="hold"/>
                                        <p:tgtEl>
                                          <p:spTgt spid="128"/>
                                        </p:tgtEl>
                                        <p:attrNameLst>
                                          <p:attrName>ppt_y</p:attrName>
                                        </p:attrNameLst>
                                      </p:cBhvr>
                                      <p:tavLst>
                                        <p:tav tm="0">
                                          <p:val>
                                            <p:strVal val="#ppt_y-0.4"/>
                                          </p:val>
                                        </p:tav>
                                        <p:tav tm="100000">
                                          <p:val>
                                            <p:strVal val="#ppt_y+0.1"/>
                                          </p:val>
                                        </p:tav>
                                      </p:tavLst>
                                    </p:anim>
                                    <p:anim calcmode="lin" valueType="num">
                                      <p:cBhvr>
                                        <p:cTn id="73" dur="100" accel="100000" fill="hold">
                                          <p:stCondLst>
                                            <p:cond delay="400"/>
                                          </p:stCondLst>
                                        </p:cTn>
                                        <p:tgtEl>
                                          <p:spTgt spid="128"/>
                                        </p:tgtEl>
                                        <p:attrNameLst>
                                          <p:attrName>ppt_x</p:attrName>
                                        </p:attrNameLst>
                                      </p:cBhvr>
                                      <p:tavLst>
                                        <p:tav tm="0">
                                          <p:val>
                                            <p:strVal val="#ppt_x-0.05"/>
                                          </p:val>
                                        </p:tav>
                                        <p:tav tm="100000">
                                          <p:val>
                                            <p:strVal val="#ppt_x"/>
                                          </p:val>
                                        </p:tav>
                                      </p:tavLst>
                                    </p:anim>
                                    <p:anim calcmode="lin" valueType="num">
                                      <p:cBhvr>
                                        <p:cTn id="74" dur="100" accel="100000" fill="hold">
                                          <p:stCondLst>
                                            <p:cond delay="400"/>
                                          </p:stCondLst>
                                        </p:cTn>
                                        <p:tgtEl>
                                          <p:spTgt spid="128"/>
                                        </p:tgtEl>
                                        <p:attrNameLst>
                                          <p:attrName>ppt_y</p:attrName>
                                        </p:attrNameLst>
                                      </p:cBhvr>
                                      <p:tavLst>
                                        <p:tav tm="0">
                                          <p:val>
                                            <p:strVal val="#ppt_y+0.1"/>
                                          </p:val>
                                        </p:tav>
                                        <p:tav tm="100000">
                                          <p:val>
                                            <p:strVal val="#ppt_y"/>
                                          </p:val>
                                        </p:tav>
                                      </p:tavLst>
                                    </p:anim>
                                  </p:childTnLst>
                                </p:cTn>
                              </p:par>
                              <p:par>
                                <p:cTn id="75" presetID="30" presetClass="entr" presetSubtype="0" fill="hold" nodeType="withEffect">
                                  <p:stCondLst>
                                    <p:cond delay="0"/>
                                  </p:stCondLst>
                                  <p:childTnLst>
                                    <p:set>
                                      <p:cBhvr>
                                        <p:cTn id="76" dur="1" fill="hold">
                                          <p:stCondLst>
                                            <p:cond delay="0"/>
                                          </p:stCondLst>
                                        </p:cTn>
                                        <p:tgtEl>
                                          <p:spTgt spid="129"/>
                                        </p:tgtEl>
                                        <p:attrNameLst>
                                          <p:attrName>style.visibility</p:attrName>
                                        </p:attrNameLst>
                                      </p:cBhvr>
                                      <p:to>
                                        <p:strVal val="visible"/>
                                      </p:to>
                                    </p:set>
                                    <p:animEffect transition="in" filter="fade">
                                      <p:cBhvr>
                                        <p:cTn id="77" dur="400" decel="100000"/>
                                        <p:tgtEl>
                                          <p:spTgt spid="129"/>
                                        </p:tgtEl>
                                      </p:cBhvr>
                                    </p:animEffect>
                                    <p:anim calcmode="lin" valueType="num">
                                      <p:cBhvr>
                                        <p:cTn id="78" dur="400" decel="100000" fill="hold"/>
                                        <p:tgtEl>
                                          <p:spTgt spid="129"/>
                                        </p:tgtEl>
                                        <p:attrNameLst>
                                          <p:attrName>style.rotation</p:attrName>
                                        </p:attrNameLst>
                                      </p:cBhvr>
                                      <p:tavLst>
                                        <p:tav tm="0">
                                          <p:val>
                                            <p:fltVal val="-90"/>
                                          </p:val>
                                        </p:tav>
                                        <p:tav tm="100000">
                                          <p:val>
                                            <p:fltVal val="0"/>
                                          </p:val>
                                        </p:tav>
                                      </p:tavLst>
                                    </p:anim>
                                    <p:anim calcmode="lin" valueType="num">
                                      <p:cBhvr>
                                        <p:cTn id="79" dur="400" decel="100000" fill="hold"/>
                                        <p:tgtEl>
                                          <p:spTgt spid="129"/>
                                        </p:tgtEl>
                                        <p:attrNameLst>
                                          <p:attrName>ppt_x</p:attrName>
                                        </p:attrNameLst>
                                      </p:cBhvr>
                                      <p:tavLst>
                                        <p:tav tm="0">
                                          <p:val>
                                            <p:strVal val="#ppt_x+0.4"/>
                                          </p:val>
                                        </p:tav>
                                        <p:tav tm="100000">
                                          <p:val>
                                            <p:strVal val="#ppt_x-0.05"/>
                                          </p:val>
                                        </p:tav>
                                      </p:tavLst>
                                    </p:anim>
                                    <p:anim calcmode="lin" valueType="num">
                                      <p:cBhvr>
                                        <p:cTn id="80" dur="400" decel="100000" fill="hold"/>
                                        <p:tgtEl>
                                          <p:spTgt spid="129"/>
                                        </p:tgtEl>
                                        <p:attrNameLst>
                                          <p:attrName>ppt_y</p:attrName>
                                        </p:attrNameLst>
                                      </p:cBhvr>
                                      <p:tavLst>
                                        <p:tav tm="0">
                                          <p:val>
                                            <p:strVal val="#ppt_y-0.4"/>
                                          </p:val>
                                        </p:tav>
                                        <p:tav tm="100000">
                                          <p:val>
                                            <p:strVal val="#ppt_y+0.1"/>
                                          </p:val>
                                        </p:tav>
                                      </p:tavLst>
                                    </p:anim>
                                    <p:anim calcmode="lin" valueType="num">
                                      <p:cBhvr>
                                        <p:cTn id="81" dur="100" accel="100000" fill="hold">
                                          <p:stCondLst>
                                            <p:cond delay="400"/>
                                          </p:stCondLst>
                                        </p:cTn>
                                        <p:tgtEl>
                                          <p:spTgt spid="129"/>
                                        </p:tgtEl>
                                        <p:attrNameLst>
                                          <p:attrName>ppt_x</p:attrName>
                                        </p:attrNameLst>
                                      </p:cBhvr>
                                      <p:tavLst>
                                        <p:tav tm="0">
                                          <p:val>
                                            <p:strVal val="#ppt_x-0.05"/>
                                          </p:val>
                                        </p:tav>
                                        <p:tav tm="100000">
                                          <p:val>
                                            <p:strVal val="#ppt_x"/>
                                          </p:val>
                                        </p:tav>
                                      </p:tavLst>
                                    </p:anim>
                                    <p:anim calcmode="lin" valueType="num">
                                      <p:cBhvr>
                                        <p:cTn id="82" dur="100" accel="100000" fill="hold">
                                          <p:stCondLst>
                                            <p:cond delay="400"/>
                                          </p:stCondLst>
                                        </p:cTn>
                                        <p:tgtEl>
                                          <p:spTgt spid="129"/>
                                        </p:tgtEl>
                                        <p:attrNameLst>
                                          <p:attrName>ppt_y</p:attrName>
                                        </p:attrNameLst>
                                      </p:cBhvr>
                                      <p:tavLst>
                                        <p:tav tm="0">
                                          <p:val>
                                            <p:strVal val="#ppt_y+0.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0" presetClass="entr" presetSubtype="0" fill="hold" nodeType="click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fade">
                                      <p:cBhvr>
                                        <p:cTn id="87" dur="400" decel="100000"/>
                                        <p:tgtEl>
                                          <p:spTgt spid="47"/>
                                        </p:tgtEl>
                                      </p:cBhvr>
                                    </p:animEffect>
                                    <p:anim calcmode="lin" valueType="num">
                                      <p:cBhvr>
                                        <p:cTn id="88" dur="400" decel="100000" fill="hold"/>
                                        <p:tgtEl>
                                          <p:spTgt spid="47"/>
                                        </p:tgtEl>
                                        <p:attrNameLst>
                                          <p:attrName>style.rotation</p:attrName>
                                        </p:attrNameLst>
                                      </p:cBhvr>
                                      <p:tavLst>
                                        <p:tav tm="0">
                                          <p:val>
                                            <p:fltVal val="-90"/>
                                          </p:val>
                                        </p:tav>
                                        <p:tav tm="100000">
                                          <p:val>
                                            <p:fltVal val="0"/>
                                          </p:val>
                                        </p:tav>
                                      </p:tavLst>
                                    </p:anim>
                                    <p:anim calcmode="lin" valueType="num">
                                      <p:cBhvr>
                                        <p:cTn id="89" dur="400" decel="100000" fill="hold"/>
                                        <p:tgtEl>
                                          <p:spTgt spid="47"/>
                                        </p:tgtEl>
                                        <p:attrNameLst>
                                          <p:attrName>ppt_x</p:attrName>
                                        </p:attrNameLst>
                                      </p:cBhvr>
                                      <p:tavLst>
                                        <p:tav tm="0">
                                          <p:val>
                                            <p:strVal val="#ppt_x+0.4"/>
                                          </p:val>
                                        </p:tav>
                                        <p:tav tm="100000">
                                          <p:val>
                                            <p:strVal val="#ppt_x-0.05"/>
                                          </p:val>
                                        </p:tav>
                                      </p:tavLst>
                                    </p:anim>
                                    <p:anim calcmode="lin" valueType="num">
                                      <p:cBhvr>
                                        <p:cTn id="90" dur="400" decel="100000" fill="hold"/>
                                        <p:tgtEl>
                                          <p:spTgt spid="47"/>
                                        </p:tgtEl>
                                        <p:attrNameLst>
                                          <p:attrName>ppt_y</p:attrName>
                                        </p:attrNameLst>
                                      </p:cBhvr>
                                      <p:tavLst>
                                        <p:tav tm="0">
                                          <p:val>
                                            <p:strVal val="#ppt_y-0.4"/>
                                          </p:val>
                                        </p:tav>
                                        <p:tav tm="100000">
                                          <p:val>
                                            <p:strVal val="#ppt_y+0.1"/>
                                          </p:val>
                                        </p:tav>
                                      </p:tavLst>
                                    </p:anim>
                                    <p:anim calcmode="lin" valueType="num">
                                      <p:cBhvr>
                                        <p:cTn id="91" dur="100" accel="100000" fill="hold">
                                          <p:stCondLst>
                                            <p:cond delay="400"/>
                                          </p:stCondLst>
                                        </p:cTn>
                                        <p:tgtEl>
                                          <p:spTgt spid="47"/>
                                        </p:tgtEl>
                                        <p:attrNameLst>
                                          <p:attrName>ppt_x</p:attrName>
                                        </p:attrNameLst>
                                      </p:cBhvr>
                                      <p:tavLst>
                                        <p:tav tm="0">
                                          <p:val>
                                            <p:strVal val="#ppt_x-0.05"/>
                                          </p:val>
                                        </p:tav>
                                        <p:tav tm="100000">
                                          <p:val>
                                            <p:strVal val="#ppt_x"/>
                                          </p:val>
                                        </p:tav>
                                      </p:tavLst>
                                    </p:anim>
                                    <p:anim calcmode="lin" valueType="num">
                                      <p:cBhvr>
                                        <p:cTn id="92" dur="100" accel="100000" fill="hold">
                                          <p:stCondLst>
                                            <p:cond delay="400"/>
                                          </p:stCondLst>
                                        </p:cTn>
                                        <p:tgtEl>
                                          <p:spTgt spid="47"/>
                                        </p:tgtEl>
                                        <p:attrNameLst>
                                          <p:attrName>ppt_y</p:attrName>
                                        </p:attrNameLst>
                                      </p:cBhvr>
                                      <p:tavLst>
                                        <p:tav tm="0">
                                          <p:val>
                                            <p:strVal val="#ppt_y+0.1"/>
                                          </p:val>
                                        </p:tav>
                                        <p:tav tm="100000">
                                          <p:val>
                                            <p:strVal val="#ppt_y"/>
                                          </p:val>
                                        </p:tav>
                                      </p:tavLst>
                                    </p:anim>
                                  </p:childTnLst>
                                </p:cTn>
                              </p:par>
                              <p:par>
                                <p:cTn id="93" presetID="30" presetClass="entr" presetSubtype="0" fill="hold" nodeType="with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fade">
                                      <p:cBhvr>
                                        <p:cTn id="95" dur="400" decel="100000"/>
                                        <p:tgtEl>
                                          <p:spTgt spid="51"/>
                                        </p:tgtEl>
                                      </p:cBhvr>
                                    </p:animEffect>
                                    <p:anim calcmode="lin" valueType="num">
                                      <p:cBhvr>
                                        <p:cTn id="96" dur="400" decel="100000" fill="hold"/>
                                        <p:tgtEl>
                                          <p:spTgt spid="51"/>
                                        </p:tgtEl>
                                        <p:attrNameLst>
                                          <p:attrName>style.rotation</p:attrName>
                                        </p:attrNameLst>
                                      </p:cBhvr>
                                      <p:tavLst>
                                        <p:tav tm="0">
                                          <p:val>
                                            <p:fltVal val="-90"/>
                                          </p:val>
                                        </p:tav>
                                        <p:tav tm="100000">
                                          <p:val>
                                            <p:fltVal val="0"/>
                                          </p:val>
                                        </p:tav>
                                      </p:tavLst>
                                    </p:anim>
                                    <p:anim calcmode="lin" valueType="num">
                                      <p:cBhvr>
                                        <p:cTn id="97" dur="400" decel="100000" fill="hold"/>
                                        <p:tgtEl>
                                          <p:spTgt spid="51"/>
                                        </p:tgtEl>
                                        <p:attrNameLst>
                                          <p:attrName>ppt_x</p:attrName>
                                        </p:attrNameLst>
                                      </p:cBhvr>
                                      <p:tavLst>
                                        <p:tav tm="0">
                                          <p:val>
                                            <p:strVal val="#ppt_x+0.4"/>
                                          </p:val>
                                        </p:tav>
                                        <p:tav tm="100000">
                                          <p:val>
                                            <p:strVal val="#ppt_x-0.05"/>
                                          </p:val>
                                        </p:tav>
                                      </p:tavLst>
                                    </p:anim>
                                    <p:anim calcmode="lin" valueType="num">
                                      <p:cBhvr>
                                        <p:cTn id="98" dur="400" decel="100000" fill="hold"/>
                                        <p:tgtEl>
                                          <p:spTgt spid="51"/>
                                        </p:tgtEl>
                                        <p:attrNameLst>
                                          <p:attrName>ppt_y</p:attrName>
                                        </p:attrNameLst>
                                      </p:cBhvr>
                                      <p:tavLst>
                                        <p:tav tm="0">
                                          <p:val>
                                            <p:strVal val="#ppt_y-0.4"/>
                                          </p:val>
                                        </p:tav>
                                        <p:tav tm="100000">
                                          <p:val>
                                            <p:strVal val="#ppt_y+0.1"/>
                                          </p:val>
                                        </p:tav>
                                      </p:tavLst>
                                    </p:anim>
                                    <p:anim calcmode="lin" valueType="num">
                                      <p:cBhvr>
                                        <p:cTn id="99" dur="100" accel="100000" fill="hold">
                                          <p:stCondLst>
                                            <p:cond delay="400"/>
                                          </p:stCondLst>
                                        </p:cTn>
                                        <p:tgtEl>
                                          <p:spTgt spid="51"/>
                                        </p:tgtEl>
                                        <p:attrNameLst>
                                          <p:attrName>ppt_x</p:attrName>
                                        </p:attrNameLst>
                                      </p:cBhvr>
                                      <p:tavLst>
                                        <p:tav tm="0">
                                          <p:val>
                                            <p:strVal val="#ppt_x-0.05"/>
                                          </p:val>
                                        </p:tav>
                                        <p:tav tm="100000">
                                          <p:val>
                                            <p:strVal val="#ppt_x"/>
                                          </p:val>
                                        </p:tav>
                                      </p:tavLst>
                                    </p:anim>
                                    <p:anim calcmode="lin" valueType="num">
                                      <p:cBhvr>
                                        <p:cTn id="100" dur="100" accel="100000" fill="hold">
                                          <p:stCondLst>
                                            <p:cond delay="400"/>
                                          </p:stCondLst>
                                        </p:cTn>
                                        <p:tgtEl>
                                          <p:spTgt spid="5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48" grpId="0" animBg="1"/>
      <p:bldP spid="49" grpId="0" animBg="1"/>
      <p:bldP spid="50"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410566" y="2576728"/>
            <a:ext cx="3435662" cy="3347459"/>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8" name="TextBox 87"/>
          <p:cNvSpPr txBox="1"/>
          <p:nvPr/>
        </p:nvSpPr>
        <p:spPr>
          <a:xfrm>
            <a:off x="823119" y="3311110"/>
            <a:ext cx="2800433" cy="1754326"/>
          </a:xfrm>
          <a:prstGeom prst="rect">
            <a:avLst/>
          </a:prstGeom>
          <a:noFill/>
        </p:spPr>
        <p:txBody>
          <a:bodyPr wrap="square" anchor="ctr">
            <a:spAutoFit/>
          </a:bodyPr>
          <a:lstStyle/>
          <a:p>
            <a:pPr algn="ctr" fontAlgn="auto">
              <a:spcBef>
                <a:spcPts val="0"/>
              </a:spcBef>
              <a:spcAft>
                <a:spcPts val="0"/>
              </a:spcAft>
              <a:defRPr/>
            </a:pPr>
            <a:r>
              <a:rPr lang="vi-VN" sz="3600" b="1" dirty="0">
                <a:solidFill>
                  <a:srgbClr val="C00000"/>
                </a:solidFill>
                <a:latin typeface="Times New Roman" pitchFamily="18" charset="0"/>
                <a:ea typeface="Verdana" pitchFamily="34" charset="0"/>
                <a:cs typeface="Times New Roman" pitchFamily="18" charset="0"/>
              </a:rPr>
              <a:t>Các lực lượng trong và ngoài NT</a:t>
            </a:r>
            <a:endParaRPr lang="en-US" sz="3600" b="1" dirty="0">
              <a:solidFill>
                <a:srgbClr val="C00000"/>
              </a:solidFill>
              <a:latin typeface="Times New Roman" pitchFamily="18" charset="0"/>
              <a:ea typeface="Verdana" pitchFamily="34" charset="0"/>
              <a:cs typeface="Times New Roman" pitchFamily="18" charset="0"/>
            </a:endParaRPr>
          </a:p>
        </p:txBody>
      </p:sp>
      <p:grpSp>
        <p:nvGrpSpPr>
          <p:cNvPr id="4" name="Group 3"/>
          <p:cNvGrpSpPr/>
          <p:nvPr/>
        </p:nvGrpSpPr>
        <p:grpSpPr>
          <a:xfrm>
            <a:off x="3761212" y="3057422"/>
            <a:ext cx="7297103" cy="777552"/>
            <a:chOff x="2362200" y="2651448"/>
            <a:chExt cx="5486400" cy="777552"/>
          </a:xfrm>
        </p:grpSpPr>
        <p:sp>
          <p:nvSpPr>
            <p:cNvPr id="51" name="AutoShape 47"/>
            <p:cNvSpPr>
              <a:spLocks noChangeArrowheads="1"/>
            </p:cNvSpPr>
            <p:nvPr/>
          </p:nvSpPr>
          <p:spPr bwMode="gray">
            <a:xfrm>
              <a:off x="3288094" y="2693193"/>
              <a:ext cx="4419600" cy="711200"/>
            </a:xfrm>
            <a:prstGeom prst="roundRect">
              <a:avLst>
                <a:gd name="adj" fmla="val 50000"/>
              </a:avLst>
            </a:prstGeom>
            <a:solidFill>
              <a:srgbClr val="00B0F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none" anchor="ctr"/>
            <a:lstStyle/>
            <a:p>
              <a:endParaRPr lang="en-US" sz="2800" b="1" dirty="0">
                <a:latin typeface="Arial" pitchFamily="34" charset="0"/>
                <a:cs typeface="Arial" pitchFamily="34" charset="0"/>
              </a:endParaRPr>
            </a:p>
          </p:txBody>
        </p:sp>
        <p:grpSp>
          <p:nvGrpSpPr>
            <p:cNvPr id="52" name="Group 55"/>
            <p:cNvGrpSpPr>
              <a:grpSpLocks/>
            </p:cNvGrpSpPr>
            <p:nvPr/>
          </p:nvGrpSpPr>
          <p:grpSpPr bwMode="auto">
            <a:xfrm>
              <a:off x="2898933" y="2651448"/>
              <a:ext cx="862310" cy="777552"/>
              <a:chOff x="2078" y="1680"/>
              <a:chExt cx="1615" cy="1615"/>
            </a:xfrm>
          </p:grpSpPr>
          <p:sp>
            <p:nvSpPr>
              <p:cNvPr id="53" name="Oval 5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sz="2000"/>
              </a:p>
            </p:txBody>
          </p:sp>
          <p:sp>
            <p:nvSpPr>
              <p:cNvPr id="54" name="Oval 5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sz="2000"/>
              </a:p>
            </p:txBody>
          </p:sp>
          <p:sp>
            <p:nvSpPr>
              <p:cNvPr id="55" name="Oval 58"/>
              <p:cNvSpPr>
                <a:spLocks noChangeArrowheads="1"/>
              </p:cNvSpPr>
              <p:nvPr/>
            </p:nvSpPr>
            <p:spPr bwMode="gray">
              <a:xfrm>
                <a:off x="2253" y="1903"/>
                <a:ext cx="366" cy="11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sz="2000">
                  <a:latin typeface="Arial" panose="020B0604020202020204" pitchFamily="34" charset="0"/>
                </a:endParaRPr>
              </a:p>
            </p:txBody>
          </p:sp>
          <p:sp>
            <p:nvSpPr>
              <p:cNvPr id="56" name="Oval 59"/>
              <p:cNvSpPr>
                <a:spLocks noChangeArrowheads="1"/>
              </p:cNvSpPr>
              <p:nvPr/>
            </p:nvSpPr>
            <p:spPr bwMode="gray">
              <a:xfrm>
                <a:off x="2254" y="1904"/>
                <a:ext cx="366" cy="1169"/>
              </a:xfrm>
              <a:prstGeom prst="ellipse">
                <a:avLst/>
              </a:prstGeom>
              <a:solidFill>
                <a:srgbClr val="00B0F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sz="2000"/>
              </a:p>
            </p:txBody>
          </p:sp>
          <p:sp>
            <p:nvSpPr>
              <p:cNvPr id="57" name="Oval 60"/>
              <p:cNvSpPr>
                <a:spLocks noChangeArrowheads="1"/>
              </p:cNvSpPr>
              <p:nvPr/>
            </p:nvSpPr>
            <p:spPr bwMode="gray">
              <a:xfrm>
                <a:off x="2334" y="1904"/>
                <a:ext cx="1097" cy="116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sz="2000">
                  <a:latin typeface="Arial" panose="020B0604020202020204" pitchFamily="34" charset="0"/>
                </a:endParaRPr>
              </a:p>
            </p:txBody>
          </p:sp>
          <p:sp>
            <p:nvSpPr>
              <p:cNvPr id="58" name="Oval 61"/>
              <p:cNvSpPr>
                <a:spLocks noChangeArrowheads="1"/>
              </p:cNvSpPr>
              <p:nvPr/>
            </p:nvSpPr>
            <p:spPr bwMode="gray">
              <a:xfrm>
                <a:off x="2334" y="1836"/>
                <a:ext cx="1096" cy="1169"/>
              </a:xfrm>
              <a:prstGeom prst="ellipse">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38100" algn="ctr">
                    <a:solidFill>
                      <a:schemeClr val="bg1"/>
                    </a:solidFill>
                    <a:round/>
                    <a:headEnd/>
                    <a:tailEnd/>
                  </a14:hiddenLine>
                </a:ext>
              </a:extLst>
            </p:spPr>
            <p:txBody>
              <a:bodyPr anchor="ctr">
                <a:spAutoFit/>
              </a:bodyPr>
              <a:lstStyle/>
              <a:p>
                <a:pPr eaLnBrk="1" hangingPunct="1"/>
                <a:endParaRPr lang="en-US" sz="2000"/>
              </a:p>
            </p:txBody>
          </p:sp>
        </p:grpSp>
        <p:sp>
          <p:nvSpPr>
            <p:cNvPr id="90" name="TextBox 86"/>
            <p:cNvSpPr txBox="1">
              <a:spLocks noChangeArrowheads="1"/>
            </p:cNvSpPr>
            <p:nvPr/>
          </p:nvSpPr>
          <p:spPr bwMode="auto">
            <a:xfrm>
              <a:off x="3157685" y="2712423"/>
              <a:ext cx="309987" cy="584775"/>
            </a:xfrm>
            <a:prstGeom prst="rect">
              <a:avLst/>
            </a:prstGeom>
            <a:noFill/>
            <a:ln w="9525">
              <a:noFill/>
              <a:miter lim="800000"/>
              <a:headEnd/>
              <a:tailEnd/>
            </a:ln>
          </p:spPr>
          <p:txBody>
            <a:bodyPr wrap="none" anchor="ctr">
              <a:spAutoFit/>
            </a:bodyPr>
            <a:lstStyle/>
            <a:p>
              <a:pPr algn="ctr"/>
              <a:r>
                <a:rPr lang="en-US" sz="3200" b="1" dirty="0">
                  <a:solidFill>
                    <a:schemeClr val="bg1"/>
                  </a:solidFill>
                  <a:latin typeface="Arial" pitchFamily="34" charset="0"/>
                  <a:cs typeface="Arial" pitchFamily="34" charset="0"/>
                </a:rPr>
                <a:t>2</a:t>
              </a:r>
            </a:p>
          </p:txBody>
        </p:sp>
        <p:sp>
          <p:nvSpPr>
            <p:cNvPr id="94" name="TextBox 93"/>
            <p:cNvSpPr txBox="1"/>
            <p:nvPr/>
          </p:nvSpPr>
          <p:spPr>
            <a:xfrm>
              <a:off x="3686861" y="2776145"/>
              <a:ext cx="4161739" cy="584775"/>
            </a:xfrm>
            <a:prstGeom prst="rect">
              <a:avLst/>
            </a:prstGeom>
            <a:noFill/>
          </p:spPr>
          <p:txBody>
            <a:bodyPr wrap="square" rtlCol="0">
              <a:spAutoFit/>
            </a:bodyPr>
            <a:lstStyle/>
            <a:p>
              <a:r>
                <a:rPr lang="vi-VN" sz="3200" dirty="0">
                  <a:latin typeface="Times New Roman" pitchFamily="18" charset="0"/>
                  <a:cs typeface="Times New Roman" pitchFamily="18" charset="0"/>
                </a:rPr>
                <a:t>Kết hợp với Tổng phụ trách Đội.</a:t>
              </a:r>
              <a:endParaRPr lang="en-US" sz="3200" dirty="0">
                <a:latin typeface="Times New Roman" pitchFamily="18" charset="0"/>
                <a:cs typeface="Times New Roman" pitchFamily="18" charset="0"/>
              </a:endParaRPr>
            </a:p>
          </p:txBody>
        </p:sp>
        <p:cxnSp>
          <p:nvCxnSpPr>
            <p:cNvPr id="99" name="Straight Arrow Connector 98"/>
            <p:cNvCxnSpPr/>
            <p:nvPr/>
          </p:nvCxnSpPr>
          <p:spPr>
            <a:xfrm flipV="1">
              <a:off x="2362200" y="2967424"/>
              <a:ext cx="548832" cy="81369"/>
            </a:xfrm>
            <a:prstGeom prst="straightConnector1">
              <a:avLst/>
            </a:prstGeom>
            <a:ln>
              <a:solidFill>
                <a:srgbClr val="00B0F0"/>
              </a:solidFill>
              <a:prstDash val="sysDash"/>
              <a:tailEnd type="arrow"/>
            </a:ln>
          </p:spPr>
          <p:style>
            <a:lnRef idx="3">
              <a:schemeClr val="accent6"/>
            </a:lnRef>
            <a:fillRef idx="0">
              <a:schemeClr val="accent6"/>
            </a:fillRef>
            <a:effectRef idx="2">
              <a:schemeClr val="accent6"/>
            </a:effectRef>
            <a:fontRef idx="minor">
              <a:schemeClr val="tx1"/>
            </a:fontRef>
          </p:style>
        </p:cxnSp>
      </p:grpSp>
      <p:grpSp>
        <p:nvGrpSpPr>
          <p:cNvPr id="7" name="Group 6"/>
          <p:cNvGrpSpPr/>
          <p:nvPr/>
        </p:nvGrpSpPr>
        <p:grpSpPr>
          <a:xfrm>
            <a:off x="3846227" y="4469976"/>
            <a:ext cx="8168437" cy="736600"/>
            <a:chOff x="2426120" y="4064001"/>
            <a:chExt cx="5454848" cy="736600"/>
          </a:xfrm>
        </p:grpSpPr>
        <p:grpSp>
          <p:nvGrpSpPr>
            <p:cNvPr id="5" name="Group 4"/>
            <p:cNvGrpSpPr/>
            <p:nvPr/>
          </p:nvGrpSpPr>
          <p:grpSpPr>
            <a:xfrm>
              <a:off x="3144838" y="4064001"/>
              <a:ext cx="4736130" cy="736600"/>
              <a:chOff x="3144838" y="4064001"/>
              <a:chExt cx="4736130" cy="736600"/>
            </a:xfrm>
          </p:grpSpPr>
          <p:sp>
            <p:nvSpPr>
              <p:cNvPr id="66" name="AutoShape 47"/>
              <p:cNvSpPr>
                <a:spLocks noChangeArrowheads="1"/>
              </p:cNvSpPr>
              <p:nvPr/>
            </p:nvSpPr>
            <p:spPr bwMode="gray">
              <a:xfrm>
                <a:off x="3352800" y="4089400"/>
                <a:ext cx="4419600" cy="711200"/>
              </a:xfrm>
              <a:prstGeom prst="roundRect">
                <a:avLst>
                  <a:gd name="adj" fmla="val 50000"/>
                </a:avLst>
              </a:prstGeom>
              <a:solidFill>
                <a:schemeClr val="accent6">
                  <a:lumMod val="75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none" anchor="ctr"/>
              <a:lstStyle/>
              <a:p>
                <a:endParaRPr lang="en-US" sz="2000" b="1" dirty="0"/>
              </a:p>
            </p:txBody>
          </p:sp>
          <p:grpSp>
            <p:nvGrpSpPr>
              <p:cNvPr id="67" name="Group 62"/>
              <p:cNvGrpSpPr>
                <a:grpSpLocks/>
              </p:cNvGrpSpPr>
              <p:nvPr/>
            </p:nvGrpSpPr>
            <p:grpSpPr bwMode="auto">
              <a:xfrm>
                <a:off x="3144838" y="4064001"/>
                <a:ext cx="817562" cy="736600"/>
                <a:chOff x="2078" y="1680"/>
                <a:chExt cx="1615" cy="1615"/>
              </a:xfrm>
            </p:grpSpPr>
            <p:sp>
              <p:nvSpPr>
                <p:cNvPr id="68" name="Oval 6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sz="2000"/>
                </a:p>
              </p:txBody>
            </p:sp>
            <p:sp>
              <p:nvSpPr>
                <p:cNvPr id="69" name="Oval 6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sz="2000"/>
                </a:p>
              </p:txBody>
            </p:sp>
            <p:sp>
              <p:nvSpPr>
                <p:cNvPr id="70" name="Oval 65"/>
                <p:cNvSpPr>
                  <a:spLocks noChangeArrowheads="1"/>
                </p:cNvSpPr>
                <p:nvPr/>
              </p:nvSpPr>
              <p:spPr bwMode="gray">
                <a:xfrm>
                  <a:off x="2253" y="1871"/>
                  <a:ext cx="386" cy="123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sz="2000">
                    <a:latin typeface="Arial" panose="020B0604020202020204" pitchFamily="34" charset="0"/>
                  </a:endParaRPr>
                </a:p>
              </p:txBody>
            </p:sp>
            <p:sp>
              <p:nvSpPr>
                <p:cNvPr id="71" name="Oval 66"/>
                <p:cNvSpPr>
                  <a:spLocks noChangeArrowheads="1"/>
                </p:cNvSpPr>
                <p:nvPr/>
              </p:nvSpPr>
              <p:spPr bwMode="gray">
                <a:xfrm>
                  <a:off x="2254" y="1872"/>
                  <a:ext cx="386" cy="1234"/>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sz="2000"/>
                </a:p>
              </p:txBody>
            </p:sp>
            <p:sp>
              <p:nvSpPr>
                <p:cNvPr id="72" name="Oval 67"/>
                <p:cNvSpPr>
                  <a:spLocks noChangeArrowheads="1"/>
                </p:cNvSpPr>
                <p:nvPr/>
              </p:nvSpPr>
              <p:spPr bwMode="gray">
                <a:xfrm>
                  <a:off x="2334" y="1872"/>
                  <a:ext cx="1097" cy="1234"/>
                </a:xfrm>
                <a:prstGeom prst="ellipse">
                  <a:avLst/>
                </a:prstGeom>
                <a:solidFill>
                  <a:schemeClr val="accent6">
                    <a:lumMod val="60000"/>
                    <a:lumOff val="40000"/>
                  </a:schemeClr>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sz="2000">
                    <a:latin typeface="Arial" panose="020B0604020202020204" pitchFamily="34" charset="0"/>
                  </a:endParaRPr>
                </a:p>
              </p:txBody>
            </p:sp>
            <p:sp>
              <p:nvSpPr>
                <p:cNvPr id="73" name="Oval 68"/>
                <p:cNvSpPr>
                  <a:spLocks noChangeArrowheads="1"/>
                </p:cNvSpPr>
                <p:nvPr/>
              </p:nvSpPr>
              <p:spPr bwMode="gray">
                <a:xfrm>
                  <a:off x="2310" y="1891"/>
                  <a:ext cx="1096" cy="1234"/>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38100" algn="ctr">
                      <a:solidFill>
                        <a:schemeClr val="bg1"/>
                      </a:solidFill>
                      <a:round/>
                      <a:headEnd/>
                      <a:tailEnd/>
                    </a14:hiddenLine>
                  </a:ext>
                </a:extLst>
              </p:spPr>
              <p:txBody>
                <a:bodyPr anchor="ctr">
                  <a:spAutoFit/>
                </a:bodyPr>
                <a:lstStyle/>
                <a:p>
                  <a:pPr eaLnBrk="1" hangingPunct="1"/>
                  <a:endParaRPr lang="en-US" sz="2000"/>
                </a:p>
              </p:txBody>
            </p:sp>
          </p:grpSp>
          <p:sp>
            <p:nvSpPr>
              <p:cNvPr id="91" name="TextBox 86"/>
              <p:cNvSpPr txBox="1">
                <a:spLocks noChangeArrowheads="1"/>
              </p:cNvSpPr>
              <p:nvPr/>
            </p:nvSpPr>
            <p:spPr bwMode="auto">
              <a:xfrm>
                <a:off x="3415191" y="4170403"/>
                <a:ext cx="309987" cy="584775"/>
              </a:xfrm>
              <a:prstGeom prst="rect">
                <a:avLst/>
              </a:prstGeom>
              <a:noFill/>
              <a:ln w="9525">
                <a:noFill/>
                <a:miter lim="800000"/>
                <a:headEnd/>
                <a:tailEnd/>
              </a:ln>
            </p:spPr>
            <p:txBody>
              <a:bodyPr wrap="none" anchor="ctr">
                <a:spAutoFit/>
              </a:bodyPr>
              <a:lstStyle/>
              <a:p>
                <a:pPr algn="ctr"/>
                <a:r>
                  <a:rPr lang="en-US" sz="3200" b="1" dirty="0">
                    <a:solidFill>
                      <a:schemeClr val="bg1"/>
                    </a:solidFill>
                    <a:latin typeface="Arial" pitchFamily="34" charset="0"/>
                    <a:cs typeface="Arial" pitchFamily="34" charset="0"/>
                  </a:rPr>
                  <a:t>3</a:t>
                </a:r>
              </a:p>
            </p:txBody>
          </p:sp>
          <p:sp>
            <p:nvSpPr>
              <p:cNvPr id="95" name="TextBox 94"/>
              <p:cNvSpPr txBox="1"/>
              <p:nvPr/>
            </p:nvSpPr>
            <p:spPr>
              <a:xfrm>
                <a:off x="3955819" y="4151116"/>
                <a:ext cx="3925149" cy="584775"/>
              </a:xfrm>
              <a:prstGeom prst="rect">
                <a:avLst/>
              </a:prstGeom>
              <a:noFill/>
            </p:spPr>
            <p:txBody>
              <a:bodyPr wrap="square" rtlCol="0">
                <a:spAutoFit/>
              </a:bodyPr>
              <a:lstStyle/>
              <a:p>
                <a:pPr lvl="0"/>
                <a:r>
                  <a:rPr lang="vi-VN" sz="3200" dirty="0">
                    <a:latin typeface="Times New Roman" pitchFamily="18" charset="0"/>
                    <a:cs typeface="Times New Roman" pitchFamily="18" charset="0"/>
                  </a:rPr>
                  <a:t>Xây dựng tốt mối quan hệ với PH</a:t>
                </a:r>
                <a:r>
                  <a:rPr lang="vi-VN" sz="2800" dirty="0">
                    <a:latin typeface="Times New Roman" pitchFamily="18" charset="0"/>
                    <a:cs typeface="Times New Roman" pitchFamily="18" charset="0"/>
                  </a:rPr>
                  <a:t>.</a:t>
                </a:r>
                <a:endParaRPr lang="en-US" sz="2800" dirty="0">
                  <a:solidFill>
                    <a:srgbClr val="002060"/>
                  </a:solidFill>
                  <a:latin typeface="Arial" pitchFamily="34" charset="0"/>
                  <a:cs typeface="Arial" pitchFamily="34" charset="0"/>
                </a:endParaRPr>
              </a:p>
            </p:txBody>
          </p:sp>
        </p:grpSp>
        <p:cxnSp>
          <p:nvCxnSpPr>
            <p:cNvPr id="101" name="Straight Arrow Connector 100"/>
            <p:cNvCxnSpPr/>
            <p:nvPr/>
          </p:nvCxnSpPr>
          <p:spPr>
            <a:xfrm>
              <a:off x="2426120" y="4105506"/>
              <a:ext cx="700095" cy="326794"/>
            </a:xfrm>
            <a:prstGeom prst="straightConnector1">
              <a:avLst/>
            </a:prstGeom>
            <a:ln>
              <a:solidFill>
                <a:schemeClr val="accent6">
                  <a:lumMod val="75000"/>
                </a:schemeClr>
              </a:solidFill>
              <a:prstDash val="sysDash"/>
              <a:tailEnd type="arrow"/>
            </a:ln>
          </p:spPr>
          <p:style>
            <a:lnRef idx="3">
              <a:schemeClr val="accent6"/>
            </a:lnRef>
            <a:fillRef idx="0">
              <a:schemeClr val="accent6"/>
            </a:fillRef>
            <a:effectRef idx="2">
              <a:schemeClr val="accent6"/>
            </a:effectRef>
            <a:fontRef idx="minor">
              <a:schemeClr val="tx1"/>
            </a:fontRef>
          </p:style>
        </p:cxnSp>
      </p:grpSp>
      <p:grpSp>
        <p:nvGrpSpPr>
          <p:cNvPr id="9" name="Group 8"/>
          <p:cNvGrpSpPr/>
          <p:nvPr/>
        </p:nvGrpSpPr>
        <p:grpSpPr>
          <a:xfrm>
            <a:off x="3210297" y="5587574"/>
            <a:ext cx="8540975" cy="1305818"/>
            <a:chOff x="1947990" y="5181600"/>
            <a:chExt cx="5716706" cy="1305818"/>
          </a:xfrm>
        </p:grpSpPr>
        <p:sp>
          <p:nvSpPr>
            <p:cNvPr id="74" name="AutoShape 47"/>
            <p:cNvSpPr>
              <a:spLocks noChangeArrowheads="1"/>
            </p:cNvSpPr>
            <p:nvPr/>
          </p:nvSpPr>
          <p:spPr bwMode="gray">
            <a:xfrm>
              <a:off x="2971800" y="5384800"/>
              <a:ext cx="4419600" cy="711200"/>
            </a:xfrm>
            <a:prstGeom prst="roundRect">
              <a:avLst>
                <a:gd name="adj" fmla="val 50000"/>
              </a:avLst>
            </a:prstGeom>
            <a:solidFill>
              <a:srgbClr val="33CC33"/>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none" anchor="ctr"/>
            <a:lstStyle/>
            <a:p>
              <a:endParaRPr lang="en-US" sz="2000" b="1" dirty="0"/>
            </a:p>
          </p:txBody>
        </p:sp>
        <p:grpSp>
          <p:nvGrpSpPr>
            <p:cNvPr id="75" name="Group 69"/>
            <p:cNvGrpSpPr>
              <a:grpSpLocks/>
            </p:cNvGrpSpPr>
            <p:nvPr/>
          </p:nvGrpSpPr>
          <p:grpSpPr bwMode="auto">
            <a:xfrm>
              <a:off x="2665708" y="5357813"/>
              <a:ext cx="838201" cy="789413"/>
              <a:chOff x="2078" y="1680"/>
              <a:chExt cx="1615" cy="1615"/>
            </a:xfrm>
          </p:grpSpPr>
          <p:sp>
            <p:nvSpPr>
              <p:cNvPr id="76" name="Oval 7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sz="2000"/>
              </a:p>
            </p:txBody>
          </p:sp>
          <p:sp>
            <p:nvSpPr>
              <p:cNvPr id="77" name="Oval 7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sz="2000"/>
              </a:p>
            </p:txBody>
          </p:sp>
          <p:sp>
            <p:nvSpPr>
              <p:cNvPr id="78" name="Oval 72"/>
              <p:cNvSpPr>
                <a:spLocks noChangeArrowheads="1"/>
              </p:cNvSpPr>
              <p:nvPr/>
            </p:nvSpPr>
            <p:spPr bwMode="gray">
              <a:xfrm>
                <a:off x="2253" y="1912"/>
                <a:ext cx="376" cy="115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sz="2000">
                  <a:latin typeface="Arial" panose="020B0604020202020204" pitchFamily="34" charset="0"/>
                </a:endParaRPr>
              </a:p>
            </p:txBody>
          </p:sp>
          <p:sp>
            <p:nvSpPr>
              <p:cNvPr id="79" name="Oval 73"/>
              <p:cNvSpPr>
                <a:spLocks noChangeArrowheads="1"/>
              </p:cNvSpPr>
              <p:nvPr/>
            </p:nvSpPr>
            <p:spPr bwMode="gray">
              <a:xfrm>
                <a:off x="2254" y="1913"/>
                <a:ext cx="376" cy="1151"/>
              </a:xfrm>
              <a:prstGeom prst="ellipse">
                <a:avLst/>
              </a:prstGeom>
              <a:gradFill rotWithShape="1">
                <a:gsLst>
                  <a:gs pos="0">
                    <a:srgbClr val="000000"/>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sz="2000"/>
              </a:p>
            </p:txBody>
          </p:sp>
          <p:sp>
            <p:nvSpPr>
              <p:cNvPr id="80" name="Oval 74"/>
              <p:cNvSpPr>
                <a:spLocks noChangeArrowheads="1"/>
              </p:cNvSpPr>
              <p:nvPr/>
            </p:nvSpPr>
            <p:spPr bwMode="gray">
              <a:xfrm>
                <a:off x="2334" y="1912"/>
                <a:ext cx="1097" cy="115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sz="2000">
                  <a:latin typeface="Arial" panose="020B0604020202020204" pitchFamily="34" charset="0"/>
                </a:endParaRPr>
              </a:p>
            </p:txBody>
          </p:sp>
          <p:sp>
            <p:nvSpPr>
              <p:cNvPr id="81" name="Oval 75"/>
              <p:cNvSpPr>
                <a:spLocks noChangeArrowheads="1"/>
              </p:cNvSpPr>
              <p:nvPr/>
            </p:nvSpPr>
            <p:spPr bwMode="gray">
              <a:xfrm>
                <a:off x="2337" y="1912"/>
                <a:ext cx="1096" cy="1151"/>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38100" algn="ctr">
                    <a:solidFill>
                      <a:schemeClr val="bg1"/>
                    </a:solidFill>
                    <a:round/>
                    <a:headEnd/>
                    <a:tailEnd/>
                  </a14:hiddenLine>
                </a:ext>
              </a:extLst>
            </p:spPr>
            <p:txBody>
              <a:bodyPr anchor="ctr">
                <a:spAutoFit/>
              </a:bodyPr>
              <a:lstStyle/>
              <a:p>
                <a:pPr eaLnBrk="1" hangingPunct="1"/>
                <a:endParaRPr lang="en-US" sz="2000"/>
              </a:p>
            </p:txBody>
          </p:sp>
        </p:grpSp>
        <p:sp>
          <p:nvSpPr>
            <p:cNvPr id="92" name="TextBox 86"/>
            <p:cNvSpPr txBox="1">
              <a:spLocks noChangeArrowheads="1"/>
            </p:cNvSpPr>
            <p:nvPr/>
          </p:nvSpPr>
          <p:spPr bwMode="auto">
            <a:xfrm>
              <a:off x="2906547" y="5452169"/>
              <a:ext cx="309987" cy="584775"/>
            </a:xfrm>
            <a:prstGeom prst="rect">
              <a:avLst/>
            </a:prstGeom>
            <a:noFill/>
            <a:ln w="9525">
              <a:noFill/>
              <a:miter lim="800000"/>
              <a:headEnd/>
              <a:tailEnd/>
            </a:ln>
          </p:spPr>
          <p:txBody>
            <a:bodyPr wrap="none" anchor="ctr">
              <a:spAutoFit/>
            </a:bodyPr>
            <a:lstStyle/>
            <a:p>
              <a:pPr algn="ctr"/>
              <a:r>
                <a:rPr lang="en-US" sz="3200" b="1" dirty="0">
                  <a:solidFill>
                    <a:schemeClr val="bg1"/>
                  </a:solidFill>
                  <a:latin typeface="Arial" pitchFamily="34" charset="0"/>
                  <a:cs typeface="Arial" pitchFamily="34" charset="0"/>
                </a:rPr>
                <a:t>4</a:t>
              </a:r>
            </a:p>
          </p:txBody>
        </p:sp>
        <p:sp>
          <p:nvSpPr>
            <p:cNvPr id="96" name="TextBox 95"/>
            <p:cNvSpPr txBox="1"/>
            <p:nvPr/>
          </p:nvSpPr>
          <p:spPr>
            <a:xfrm>
              <a:off x="3561668" y="5410200"/>
              <a:ext cx="4103028" cy="1077218"/>
            </a:xfrm>
            <a:prstGeom prst="rect">
              <a:avLst/>
            </a:prstGeom>
            <a:noFill/>
          </p:spPr>
          <p:txBody>
            <a:bodyPr wrap="square" rtlCol="0">
              <a:spAutoFit/>
            </a:bodyPr>
            <a:lstStyle/>
            <a:p>
              <a:r>
                <a:rPr lang="vi-VN" sz="3200" dirty="0">
                  <a:latin typeface="Times New Roman" pitchFamily="18" charset="0"/>
                  <a:cs typeface="Times New Roman" pitchFamily="18" charset="0"/>
                </a:rPr>
                <a:t>Kết hợp các bộ phận khác trong NT</a:t>
              </a:r>
              <a:r>
                <a:rPr lang="vi-VN"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cxnSp>
          <p:nvCxnSpPr>
            <p:cNvPr id="106" name="Straight Arrow Connector 105"/>
            <p:cNvCxnSpPr>
              <a:endCxn id="76" idx="2"/>
            </p:cNvCxnSpPr>
            <p:nvPr/>
          </p:nvCxnSpPr>
          <p:spPr>
            <a:xfrm>
              <a:off x="1947990" y="5181600"/>
              <a:ext cx="717717" cy="570920"/>
            </a:xfrm>
            <a:prstGeom prst="straightConnector1">
              <a:avLst/>
            </a:prstGeom>
            <a:ln>
              <a:solidFill>
                <a:srgbClr val="00B050"/>
              </a:solidFill>
              <a:prstDash val="sysDash"/>
              <a:tailEnd type="arrow"/>
            </a:ln>
          </p:spPr>
          <p:style>
            <a:lnRef idx="3">
              <a:schemeClr val="accent6"/>
            </a:lnRef>
            <a:fillRef idx="0">
              <a:schemeClr val="accent6"/>
            </a:fillRef>
            <a:effectRef idx="2">
              <a:schemeClr val="accent6"/>
            </a:effectRef>
            <a:fontRef idx="minor">
              <a:schemeClr val="tx1"/>
            </a:fontRef>
          </p:style>
        </p:cxnSp>
      </p:grpSp>
      <p:grpSp>
        <p:nvGrpSpPr>
          <p:cNvPr id="3" name="Group 2"/>
          <p:cNvGrpSpPr/>
          <p:nvPr/>
        </p:nvGrpSpPr>
        <p:grpSpPr>
          <a:xfrm>
            <a:off x="2880519" y="1643104"/>
            <a:ext cx="8177796" cy="1095780"/>
            <a:chOff x="1700042" y="1237130"/>
            <a:chExt cx="5081758" cy="1095780"/>
          </a:xfrm>
        </p:grpSpPr>
        <p:sp>
          <p:nvSpPr>
            <p:cNvPr id="13" name="AutoShape 47"/>
            <p:cNvSpPr>
              <a:spLocks noChangeArrowheads="1"/>
            </p:cNvSpPr>
            <p:nvPr/>
          </p:nvSpPr>
          <p:spPr bwMode="gray">
            <a:xfrm>
              <a:off x="2362200" y="1295400"/>
              <a:ext cx="4419600" cy="711200"/>
            </a:xfrm>
            <a:prstGeom prst="roundRect">
              <a:avLst>
                <a:gd name="adj" fmla="val 50000"/>
              </a:avLst>
            </a:prstGeom>
            <a:solidFill>
              <a:srgbClr val="FFFF0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none" anchor="ctr"/>
            <a:lstStyle/>
            <a:p>
              <a:endParaRPr lang="en-US" sz="2000" b="1" dirty="0"/>
            </a:p>
          </p:txBody>
        </p:sp>
        <p:sp>
          <p:nvSpPr>
            <p:cNvPr id="93" name="TextBox 92"/>
            <p:cNvSpPr txBox="1"/>
            <p:nvPr/>
          </p:nvSpPr>
          <p:spPr>
            <a:xfrm>
              <a:off x="2992371" y="1378803"/>
              <a:ext cx="3726449" cy="954107"/>
            </a:xfrm>
            <a:prstGeom prst="rect">
              <a:avLst/>
            </a:prstGeom>
            <a:noFill/>
          </p:spPr>
          <p:txBody>
            <a:bodyPr wrap="square" rtlCol="0">
              <a:spAutoFit/>
            </a:bodyPr>
            <a:lstStyle/>
            <a:p>
              <a:r>
                <a:rPr lang="vi-VN" sz="2800" dirty="0">
                  <a:latin typeface="Times New Roman" pitchFamily="18" charset="0"/>
                  <a:cs typeface="Times New Roman" pitchFamily="18" charset="0"/>
                </a:rPr>
                <a:t>Kết hợp chặt chẽ với giáo viên bộ môn.</a:t>
              </a:r>
              <a:endParaRPr lang="en-US" sz="2800" dirty="0">
                <a:latin typeface="Times New Roman" pitchFamily="18" charset="0"/>
                <a:cs typeface="Times New Roman" pitchFamily="18" charset="0"/>
              </a:endParaRPr>
            </a:p>
            <a:p>
              <a:endParaRPr lang="en-US" sz="2800" dirty="0">
                <a:solidFill>
                  <a:schemeClr val="tx2">
                    <a:lumMod val="75000"/>
                  </a:schemeClr>
                </a:solidFill>
              </a:endParaRPr>
            </a:p>
          </p:txBody>
        </p:sp>
        <p:cxnSp>
          <p:nvCxnSpPr>
            <p:cNvPr id="98" name="Straight Arrow Connector 97"/>
            <p:cNvCxnSpPr/>
            <p:nvPr/>
          </p:nvCxnSpPr>
          <p:spPr>
            <a:xfrm flipV="1">
              <a:off x="1700042" y="1794301"/>
              <a:ext cx="495895" cy="415499"/>
            </a:xfrm>
            <a:prstGeom prst="straightConnector1">
              <a:avLst/>
            </a:prstGeom>
            <a:ln>
              <a:prstDash val="sysDash"/>
              <a:tailEnd type="arrow"/>
            </a:ln>
          </p:spPr>
          <p:style>
            <a:lnRef idx="3">
              <a:schemeClr val="accent6"/>
            </a:lnRef>
            <a:fillRef idx="0">
              <a:schemeClr val="accent6"/>
            </a:fillRef>
            <a:effectRef idx="2">
              <a:schemeClr val="accent6"/>
            </a:effectRef>
            <a:fontRef idx="minor">
              <a:schemeClr val="tx1"/>
            </a:fontRef>
          </p:style>
        </p:cxnSp>
        <p:grpSp>
          <p:nvGrpSpPr>
            <p:cNvPr id="86" name="Group 48"/>
            <p:cNvGrpSpPr>
              <a:grpSpLocks/>
            </p:cNvGrpSpPr>
            <p:nvPr/>
          </p:nvGrpSpPr>
          <p:grpSpPr bwMode="auto">
            <a:xfrm>
              <a:off x="2211020" y="1237130"/>
              <a:ext cx="836980" cy="820270"/>
              <a:chOff x="2078" y="1680"/>
              <a:chExt cx="1615" cy="1615"/>
            </a:xfrm>
          </p:grpSpPr>
          <p:sp>
            <p:nvSpPr>
              <p:cNvPr id="87" name="Oval 4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sz="2000"/>
              </a:p>
            </p:txBody>
          </p:sp>
          <p:sp>
            <p:nvSpPr>
              <p:cNvPr id="97" name="Oval 5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sz="2000"/>
              </a:p>
            </p:txBody>
          </p:sp>
          <p:sp>
            <p:nvSpPr>
              <p:cNvPr id="100" name="Oval 51"/>
              <p:cNvSpPr>
                <a:spLocks noChangeArrowheads="1"/>
              </p:cNvSpPr>
              <p:nvPr/>
            </p:nvSpPr>
            <p:spPr bwMode="gray">
              <a:xfrm>
                <a:off x="2253" y="1934"/>
                <a:ext cx="377" cy="110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sz="2000">
                  <a:latin typeface="Arial" panose="020B0604020202020204" pitchFamily="34" charset="0"/>
                </a:endParaRPr>
              </a:p>
            </p:txBody>
          </p:sp>
          <p:sp>
            <p:nvSpPr>
              <p:cNvPr id="102" name="Oval 52"/>
              <p:cNvSpPr>
                <a:spLocks noChangeArrowheads="1"/>
              </p:cNvSpPr>
              <p:nvPr/>
            </p:nvSpPr>
            <p:spPr bwMode="gray">
              <a:xfrm>
                <a:off x="2254" y="1935"/>
                <a:ext cx="377" cy="1108"/>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sz="2000"/>
              </a:p>
            </p:txBody>
          </p:sp>
          <p:sp>
            <p:nvSpPr>
              <p:cNvPr id="103" name="Oval 53"/>
              <p:cNvSpPr>
                <a:spLocks noChangeArrowheads="1"/>
              </p:cNvSpPr>
              <p:nvPr/>
            </p:nvSpPr>
            <p:spPr bwMode="gray">
              <a:xfrm>
                <a:off x="2334" y="1935"/>
                <a:ext cx="1097" cy="110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sz="2000">
                  <a:latin typeface="Arial" panose="020B0604020202020204" pitchFamily="34" charset="0"/>
                </a:endParaRPr>
              </a:p>
            </p:txBody>
          </p:sp>
          <p:sp>
            <p:nvSpPr>
              <p:cNvPr id="104" name="Oval 54"/>
              <p:cNvSpPr>
                <a:spLocks noChangeArrowheads="1"/>
              </p:cNvSpPr>
              <p:nvPr/>
            </p:nvSpPr>
            <p:spPr bwMode="gray">
              <a:xfrm>
                <a:off x="2337" y="1935"/>
                <a:ext cx="1096" cy="110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en-US" sz="2000"/>
              </a:p>
            </p:txBody>
          </p:sp>
        </p:grpSp>
        <p:sp>
          <p:nvSpPr>
            <p:cNvPr id="105" name="TextBox 86"/>
            <p:cNvSpPr txBox="1">
              <a:spLocks noChangeArrowheads="1"/>
            </p:cNvSpPr>
            <p:nvPr/>
          </p:nvSpPr>
          <p:spPr bwMode="auto">
            <a:xfrm>
              <a:off x="2472962" y="1336377"/>
              <a:ext cx="309987" cy="584775"/>
            </a:xfrm>
            <a:prstGeom prst="rect">
              <a:avLst/>
            </a:prstGeom>
            <a:noFill/>
            <a:ln w="9525">
              <a:noFill/>
              <a:miter lim="800000"/>
              <a:headEnd/>
              <a:tailEnd/>
            </a:ln>
          </p:spPr>
          <p:txBody>
            <a:bodyPr wrap="none" anchor="ctr">
              <a:spAutoFit/>
            </a:bodyPr>
            <a:lstStyle/>
            <a:p>
              <a:pPr algn="ctr"/>
              <a:r>
                <a:rPr lang="en-US" sz="3200" b="1" dirty="0">
                  <a:solidFill>
                    <a:schemeClr val="bg1"/>
                  </a:solidFill>
                  <a:latin typeface="Arial" pitchFamily="34" charset="0"/>
                  <a:cs typeface="Arial" pitchFamily="34" charset="0"/>
                </a:rPr>
                <a:t>1</a:t>
              </a:r>
            </a:p>
          </p:txBody>
        </p:sp>
      </p:grpSp>
      <p:grpSp>
        <p:nvGrpSpPr>
          <p:cNvPr id="59" name="Group 58"/>
          <p:cNvGrpSpPr>
            <a:grpSpLocks/>
          </p:cNvGrpSpPr>
          <p:nvPr/>
        </p:nvGrpSpPr>
        <p:grpSpPr bwMode="auto">
          <a:xfrm>
            <a:off x="1216184" y="304801"/>
            <a:ext cx="9425424" cy="1079771"/>
            <a:chOff x="912" y="2016"/>
            <a:chExt cx="3989" cy="912"/>
          </a:xfrm>
        </p:grpSpPr>
        <p:sp>
          <p:nvSpPr>
            <p:cNvPr id="60"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61" name="Freeform 60"/>
            <p:cNvSpPr>
              <a:spLocks/>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62" name="Text Box 16"/>
            <p:cNvSpPr txBox="1">
              <a:spLocks noChangeArrowheads="1"/>
            </p:cNvSpPr>
            <p:nvPr/>
          </p:nvSpPr>
          <p:spPr bwMode="gray">
            <a:xfrm>
              <a:off x="1555" y="2016"/>
              <a:ext cx="3346" cy="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vi-VN" sz="3200" b="1" dirty="0">
                  <a:solidFill>
                    <a:srgbClr val="FF0000"/>
                  </a:solidFill>
                  <a:latin typeface="Times New Roman" pitchFamily="18" charset="0"/>
                  <a:cs typeface="Times New Roman" pitchFamily="18" charset="0"/>
                </a:rPr>
                <a:t> Sự phối hợp với các lực lượng khác</a:t>
              </a:r>
              <a:endParaRPr lang="en-US" sz="3200" b="1" dirty="0">
                <a:solidFill>
                  <a:srgbClr val="FF0000"/>
                </a:solidFill>
                <a:latin typeface="Times New Roman" pitchFamily="18" charset="0"/>
                <a:cs typeface="Times New Roman" pitchFamily="18" charset="0"/>
              </a:endParaRPr>
            </a:p>
          </p:txBody>
        </p:sp>
      </p:grpSp>
      <p:sp>
        <p:nvSpPr>
          <p:cNvPr id="63" name="Rounded Rectangle 62"/>
          <p:cNvSpPr/>
          <p:nvPr/>
        </p:nvSpPr>
        <p:spPr>
          <a:xfrm rot="2700000">
            <a:off x="1406667" y="353650"/>
            <a:ext cx="982133" cy="979703"/>
          </a:xfrm>
          <a:prstGeom prst="roundRect">
            <a:avLst>
              <a:gd name="adj" fmla="val 0"/>
            </a:avLst>
          </a:prstGeom>
          <a:gradFill>
            <a:gsLst>
              <a:gs pos="0">
                <a:srgbClr val="FF9933"/>
              </a:gs>
              <a:gs pos="67000">
                <a:srgbClr val="FEF2BE"/>
              </a:gs>
            </a:gsLst>
            <a:lin ang="0" scaled="1"/>
          </a:gradFill>
          <a:ln>
            <a:noFill/>
          </a:ln>
          <a:effectLst>
            <a:outerShdw blurRad="1143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432719" y="447833"/>
            <a:ext cx="1027483" cy="754053"/>
          </a:xfrm>
          <a:prstGeom prst="rect">
            <a:avLst/>
          </a:prstGeom>
          <a:noFill/>
        </p:spPr>
        <p:txBody>
          <a:bodyPr wrap="square" rtlCol="0">
            <a:spAutoFit/>
          </a:bodyPr>
          <a:lstStyle/>
          <a:p>
            <a:r>
              <a:rPr lang="vi-VN" sz="4300" b="1">
                <a:latin typeface="Times New Roman" pitchFamily="18" charset="0"/>
                <a:cs typeface="Times New Roman" pitchFamily="18" charset="0"/>
              </a:rPr>
              <a:t>3.4</a:t>
            </a:r>
            <a:endParaRPr lang="en-US" sz="4300" b="1" dirty="0">
              <a:latin typeface="Times New Roman" pitchFamily="18" charset="0"/>
              <a:cs typeface="Times New Roman" pitchFamily="18" charset="0"/>
            </a:endParaRPr>
          </a:p>
        </p:txBody>
      </p:sp>
    </p:spTree>
    <p:extLst>
      <p:ext uri="{BB962C8B-B14F-4D97-AF65-F5344CB8AC3E}">
        <p14:creationId xmlns:p14="http://schemas.microsoft.com/office/powerpoint/2010/main" val="5046262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1+#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500"/>
                                        <p:tgtEl>
                                          <p:spTgt spid="88"/>
                                        </p:tgtEl>
                                      </p:cBhvr>
                                    </p:animEffect>
                                    <p:anim calcmode="lin" valueType="num">
                                      <p:cBhvr>
                                        <p:cTn id="17" dur="500" fill="hold"/>
                                        <p:tgtEl>
                                          <p:spTgt spid="88"/>
                                        </p:tgtEl>
                                        <p:attrNameLst>
                                          <p:attrName>ppt_x</p:attrName>
                                        </p:attrNameLst>
                                      </p:cBhvr>
                                      <p:tavLst>
                                        <p:tav tm="0">
                                          <p:val>
                                            <p:strVal val="#ppt_x"/>
                                          </p:val>
                                        </p:tav>
                                        <p:tav tm="100000">
                                          <p:val>
                                            <p:strVal val="#ppt_x"/>
                                          </p:val>
                                        </p:tav>
                                      </p:tavLst>
                                    </p:anim>
                                    <p:anim calcmode="lin" valueType="num">
                                      <p:cBhvr>
                                        <p:cTn id="18" dur="5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432719" y="143827"/>
            <a:ext cx="8614635" cy="6858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a:solidFill>
                  <a:schemeClr val="tx1"/>
                </a:solidFill>
                <a:latin typeface="Times New Roman" pitchFamily="18" charset="0"/>
                <a:cs typeface="Times New Roman" pitchFamily="18" charset="0"/>
              </a:rPr>
              <a:t>  4.KẾT QUẢ ĐẠT ĐƯỢC</a:t>
            </a:r>
          </a:p>
          <a:p>
            <a:r>
              <a:rPr lang="vi-VN" sz="2400" b="1" dirty="0">
                <a:solidFill>
                  <a:schemeClr val="tx1"/>
                </a:solidFill>
                <a:latin typeface="Times New Roman" pitchFamily="18" charset="0"/>
                <a:cs typeface="Times New Roman" pitchFamily="18" charset="0"/>
              </a:rPr>
              <a:t>4.1: Kết quả đạt được sau khi áp dụng biện pháp.</a:t>
            </a:r>
            <a:endParaRPr lang="en-US" sz="2400" b="1" dirty="0">
              <a:solidFill>
                <a:schemeClr val="tx1"/>
              </a:solidFill>
              <a:latin typeface="Times New Roman" pitchFamily="18" charset="0"/>
              <a:cs typeface="Times New Roman" pitchFamily="18" charset="0"/>
            </a:endParaRPr>
          </a:p>
        </p:txBody>
      </p:sp>
      <p:sp>
        <p:nvSpPr>
          <p:cNvPr id="5" name="TextBox 4"/>
          <p:cNvSpPr txBox="1"/>
          <p:nvPr/>
        </p:nvSpPr>
        <p:spPr>
          <a:xfrm>
            <a:off x="632563" y="878781"/>
            <a:ext cx="9489295"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vi-VN" altLang="vi-VN" sz="2800" dirty="0">
                <a:latin typeface="+mj-lt"/>
              </a:rPr>
              <a:t>Đ</a:t>
            </a:r>
            <a:r>
              <a:rPr lang="en-US" altLang="vi-VN" sz="2800" dirty="0" err="1">
                <a:latin typeface="Times New Roman" panose="02020603050405020304" pitchFamily="18" charset="0"/>
                <a:cs typeface="Times New Roman" panose="02020603050405020304" pitchFamily="18" charset="0"/>
              </a:rPr>
              <a:t>ội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ngũ</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nhóm</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trưởng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được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xây</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dựng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đã</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biết</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cách</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làm</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việc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tổ</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chức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các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hoạt</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động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học</a:t>
            </a:r>
            <a:r>
              <a:rPr lang="en-US" altLang="vi-VN" sz="2800" dirty="0">
                <a:latin typeface="Times New Roman" panose="02020603050405020304" pitchFamily="18" charset="0"/>
                <a:cs typeface="Times New Roman" panose="02020603050405020304" pitchFamily="18" charset="0"/>
              </a:rPr>
              <a:t> </a:t>
            </a:r>
            <a:r>
              <a:rPr lang="vi-VN" altLang="vi-VN" sz="2800" dirty="0">
                <a:latin typeface="Times New Roman" panose="02020603050405020304" pitchFamily="18" charset="0"/>
                <a:cs typeface="Times New Roman" panose="02020603050405020304" pitchFamily="18" charset="0"/>
              </a:rPr>
              <a:t>tập. Số học sinh làm được nhóm trưởng đã tăng lên có thể luân phiên và thay thế nhau.</a:t>
            </a:r>
            <a:endParaRPr lang="vi-VN" sz="2800" dirty="0">
              <a:latin typeface="Times New Roman" panose="02020603050405020304" pitchFamily="18" charset="0"/>
              <a:cs typeface="Times New Roman" panose="02020603050405020304" pitchFamily="18" charset="0"/>
              <a:sym typeface="Sniglet"/>
            </a:endParaRPr>
          </a:p>
        </p:txBody>
      </p:sp>
      <p:sp>
        <p:nvSpPr>
          <p:cNvPr id="11" name="TextBox 10">
            <a:extLst>
              <a:ext uri="{FF2B5EF4-FFF2-40B4-BE49-F238E27FC236}">
                <a16:creationId xmlns:a16="http://schemas.microsoft.com/office/drawing/2014/main" id="{276FF8B9-35C3-4B60-85BE-02E3569982B8}"/>
              </a:ext>
            </a:extLst>
          </p:cNvPr>
          <p:cNvSpPr txBox="1"/>
          <p:nvPr/>
        </p:nvSpPr>
        <p:spPr>
          <a:xfrm>
            <a:off x="617482" y="2349545"/>
            <a:ext cx="9489295"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vi-VN" altLang="vi-VN" sz="2800" dirty="0">
                <a:latin typeface="Times New Roman" panose="02020603050405020304" pitchFamily="18" charset="0"/>
                <a:ea typeface="Calibri" panose="020F0502020204030204" pitchFamily="34" charset="0"/>
                <a:cs typeface="Times New Roman" panose="02020603050405020304" pitchFamily="18" charset="0"/>
              </a:rPr>
              <a:t>- Các nhóm trưởng đã biết nhận nhiệm vụ, phân tích yêu cầu, phân công công việc, đôn đốc, bao quát nhóm và cùng với các bạn làm việc. Phân tích tổng hợp ý kiến, trình bày câu trả lời của cả nhóm.  </a:t>
            </a:r>
            <a:endParaRPr lang="en-US" sz="3200" dirty="0">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94F18A6A-F23E-4A2A-88B6-BFEF04170D1C}"/>
              </a:ext>
            </a:extLst>
          </p:cNvPr>
          <p:cNvSpPr txBox="1"/>
          <p:nvPr/>
        </p:nvSpPr>
        <p:spPr>
          <a:xfrm>
            <a:off x="617481" y="4283790"/>
            <a:ext cx="9489295" cy="162672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lnSpc>
                <a:spcPct val="115000"/>
              </a:lnSpc>
              <a:spcAft>
                <a:spcPts val="600"/>
              </a:spcAft>
              <a:defRPr/>
            </a:pPr>
            <a:r>
              <a:rPr lang="vi-VN" sz="2800" dirty="0">
                <a:latin typeface="Times New Roman" panose="02020603050405020304" pitchFamily="18" charset="0"/>
                <a:ea typeface="Calibri" panose="020F0502020204030204" pitchFamily="34" charset="0"/>
                <a:cs typeface="Times New Roman" panose="02020603050405020304" pitchFamily="18" charset="0"/>
              </a:rPr>
              <a:t>- Đa số h</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ọc</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sinh</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tự</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quyết</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vấn</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đề</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tự</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tin </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mạnh</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dạn</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hơn</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phát</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biểu</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chia </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sẻ</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ý </a:t>
            </a:r>
            <a:r>
              <a:rPr lang="vi-VN" altLang="vi-VN" sz="2800" dirty="0">
                <a:latin typeface="Times New Roman" panose="02020603050405020304" pitchFamily="18" charset="0"/>
                <a:ea typeface="Calibri" panose="020F0502020204030204" pitchFamily="34" charset="0"/>
                <a:cs typeface="Times New Roman" panose="02020603050405020304" pitchFamily="18" charset="0"/>
              </a:rPr>
              <a:t>kiến. Phát triển các NL,PC.</a:t>
            </a:r>
            <a:endParaRPr lang="vi-VN" altLang="vi-VN"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defRPr/>
            </a:pPr>
            <a:endParaRPr lang="vi-VN"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AFBF2EFC-8AE0-4EDD-B5D1-260BD8A23D1A}"/>
              </a:ext>
            </a:extLst>
          </p:cNvPr>
          <p:cNvSpPr txBox="1"/>
          <p:nvPr/>
        </p:nvSpPr>
        <p:spPr>
          <a:xfrm>
            <a:off x="596538" y="6019800"/>
            <a:ext cx="9489295" cy="55643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lnSpc>
                <a:spcPct val="115000"/>
              </a:lnSpc>
              <a:spcAft>
                <a:spcPts val="600"/>
              </a:spcAft>
              <a:defRPr/>
            </a:pP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khí</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lớp</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sôi</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altLang="vi-VN" sz="2800" dirty="0">
                <a:latin typeface="Times New Roman" panose="02020603050405020304" pitchFamily="18" charset="0"/>
                <a:ea typeface="Calibri" panose="020F0502020204030204" pitchFamily="34" charset="0"/>
                <a:cs typeface="Times New Roman" panose="02020603050405020304" pitchFamily="18" charset="0"/>
              </a:rPr>
              <a:t>nổi</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vui</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vẻ</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hòa</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altLang="vi-VN" sz="2800" dirty="0">
                <a:latin typeface="Times New Roman" panose="02020603050405020304" pitchFamily="18" charset="0"/>
                <a:ea typeface="Calibri" panose="020F0502020204030204" pitchFamily="34" charset="0"/>
                <a:cs typeface="Times New Roman" panose="02020603050405020304" pitchFamily="18" charset="0"/>
              </a:rPr>
              <a:t>đồng. </a:t>
            </a:r>
            <a:endParaRPr lang="vi-VN"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258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432719" y="143827"/>
            <a:ext cx="8614635" cy="6858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a:solidFill>
                  <a:schemeClr val="tx1"/>
                </a:solidFill>
                <a:latin typeface="Times New Roman" pitchFamily="18" charset="0"/>
                <a:cs typeface="Times New Roman" pitchFamily="18" charset="0"/>
              </a:rPr>
              <a:t>  4.KẾT QUẢ ĐẠT ĐƯỢC</a:t>
            </a:r>
            <a:endParaRPr lang="en-US" sz="2400" b="1" dirty="0">
              <a:solidFill>
                <a:schemeClr val="tx1"/>
              </a:solidFill>
              <a:latin typeface="Times New Roman" pitchFamily="18" charset="0"/>
              <a:cs typeface="Times New Roman" pitchFamily="18" charset="0"/>
            </a:endParaRPr>
          </a:p>
        </p:txBody>
      </p:sp>
      <p:sp>
        <p:nvSpPr>
          <p:cNvPr id="5" name="TextBox 4"/>
          <p:cNvSpPr txBox="1"/>
          <p:nvPr/>
        </p:nvSpPr>
        <p:spPr>
          <a:xfrm>
            <a:off x="365919" y="906170"/>
            <a:ext cx="9489295"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vi-VN" sz="2600" dirty="0" err="1">
                <a:latin typeface="Times New Roman" panose="02020603050405020304" pitchFamily="18" charset="0"/>
                <a:ea typeface="Calibri" panose="020F0502020204030204" pitchFamily="34" charset="0"/>
                <a:cs typeface="Times New Roman" panose="02020603050405020304" pitchFamily="18" charset="0"/>
              </a:rPr>
              <a:t>Học</a:t>
            </a:r>
            <a:r>
              <a:rPr lang="en-US" altLang="vi-VN"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600" dirty="0" err="1">
                <a:latin typeface="Times New Roman" panose="02020603050405020304" pitchFamily="18" charset="0"/>
                <a:ea typeface="Calibri" panose="020F0502020204030204" pitchFamily="34" charset="0"/>
                <a:cs typeface="Times New Roman" panose="02020603050405020304" pitchFamily="18" charset="0"/>
              </a:rPr>
              <a:t>sinh</a:t>
            </a:r>
            <a:r>
              <a:rPr lang="en-US" altLang="vi-VN"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altLang="vi-VN"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600" dirty="0" err="1">
                <a:latin typeface="Times New Roman" panose="02020603050405020304" pitchFamily="18" charset="0"/>
                <a:ea typeface="Calibri" panose="020F0502020204030204" pitchFamily="34" charset="0"/>
                <a:cs typeface="Times New Roman" panose="02020603050405020304" pitchFamily="18" charset="0"/>
              </a:rPr>
              <a:t>tự</a:t>
            </a:r>
            <a:r>
              <a:rPr lang="en-US" altLang="vi-VN"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600" dirty="0" err="1">
                <a:latin typeface="Times New Roman" panose="02020603050405020304" pitchFamily="18" charset="0"/>
                <a:ea typeface="Calibri" panose="020F0502020204030204" pitchFamily="34" charset="0"/>
                <a:cs typeface="Times New Roman" panose="02020603050405020304" pitchFamily="18" charset="0"/>
              </a:rPr>
              <a:t>mình</a:t>
            </a:r>
            <a:r>
              <a:rPr lang="en-US" altLang="vi-VN"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600" dirty="0" err="1">
                <a:latin typeface="Times New Roman" panose="02020603050405020304" pitchFamily="18" charset="0"/>
                <a:ea typeface="Calibri" panose="020F0502020204030204" pitchFamily="34" charset="0"/>
                <a:cs typeface="Times New Roman" panose="02020603050405020304" pitchFamily="18" charset="0"/>
              </a:rPr>
              <a:t>nghiên</a:t>
            </a:r>
            <a:r>
              <a:rPr lang="en-US" altLang="vi-VN"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600" dirty="0" err="1">
                <a:latin typeface="Times New Roman" panose="02020603050405020304" pitchFamily="18" charset="0"/>
                <a:ea typeface="Calibri" panose="020F0502020204030204" pitchFamily="34" charset="0"/>
                <a:cs typeface="Times New Roman" panose="02020603050405020304" pitchFamily="18" charset="0"/>
              </a:rPr>
              <a:t>cứu</a:t>
            </a:r>
            <a:r>
              <a:rPr lang="en-US" altLang="vi-VN"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600" dirty="0" err="1">
                <a:latin typeface="Times New Roman" panose="02020603050405020304" pitchFamily="18" charset="0"/>
                <a:ea typeface="Calibri" panose="020F0502020204030204" pitchFamily="34" charset="0"/>
                <a:cs typeface="Times New Roman" panose="02020603050405020304" pitchFamily="18" charset="0"/>
              </a:rPr>
              <a:t>khám</a:t>
            </a:r>
            <a:r>
              <a:rPr lang="en-US" altLang="vi-VN"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600" dirty="0" err="1">
                <a:latin typeface="Times New Roman" panose="02020603050405020304" pitchFamily="18" charset="0"/>
                <a:ea typeface="Calibri" panose="020F0502020204030204" pitchFamily="34" charset="0"/>
                <a:cs typeface="Times New Roman" panose="02020603050405020304" pitchFamily="18" charset="0"/>
              </a:rPr>
              <a:t>phá</a:t>
            </a:r>
            <a:r>
              <a:rPr lang="en-US" altLang="vi-VN"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altLang="vi-VN"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6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altLang="vi-VN"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600" dirty="0" err="1">
                <a:latin typeface="Times New Roman" panose="02020603050405020304" pitchFamily="18" charset="0"/>
                <a:ea typeface="Calibri" panose="020F0502020204030204" pitchFamily="34" charset="0"/>
                <a:cs typeface="Times New Roman" panose="02020603050405020304" pitchFamily="18" charset="0"/>
              </a:rPr>
              <a:t>thu</a:t>
            </a:r>
            <a:r>
              <a:rPr lang="en-US" altLang="vi-VN" sz="2600" dirty="0">
                <a:latin typeface="Times New Roman" panose="02020603050405020304" pitchFamily="18" charset="0"/>
                <a:ea typeface="Calibri" panose="020F0502020204030204" pitchFamily="34" charset="0"/>
                <a:cs typeface="Times New Roman" panose="02020603050405020304" pitchFamily="18" charset="0"/>
              </a:rPr>
              <a:t> tri </a:t>
            </a:r>
            <a:r>
              <a:rPr lang="en-US" altLang="vi-VN" sz="26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altLang="vi-VN"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600" dirty="0" err="1">
                <a:latin typeface="Times New Roman" panose="02020603050405020304" pitchFamily="18" charset="0"/>
                <a:ea typeface="Calibri" panose="020F0502020204030204" pitchFamily="34" charset="0"/>
                <a:cs typeface="Times New Roman" panose="02020603050405020304" pitchFamily="18" charset="0"/>
              </a:rPr>
              <a:t>dưới</a:t>
            </a:r>
            <a:r>
              <a:rPr lang="en-US" altLang="vi-VN"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600" dirty="0" err="1">
                <a:latin typeface="Times New Roman" panose="02020603050405020304" pitchFamily="18" charset="0"/>
                <a:ea typeface="Calibri" panose="020F0502020204030204" pitchFamily="34" charset="0"/>
                <a:cs typeface="Times New Roman" panose="02020603050405020304" pitchFamily="18" charset="0"/>
              </a:rPr>
              <a:t>sự</a:t>
            </a:r>
            <a:r>
              <a:rPr lang="en-US" altLang="vi-VN"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6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altLang="vi-VN"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600" dirty="0" err="1">
                <a:latin typeface="Times New Roman" panose="02020603050405020304" pitchFamily="18" charset="0"/>
                <a:ea typeface="Calibri" panose="020F0502020204030204" pitchFamily="34" charset="0"/>
                <a:cs typeface="Times New Roman" panose="02020603050405020304" pitchFamily="18" charset="0"/>
              </a:rPr>
              <a:t>dẫn</a:t>
            </a:r>
            <a:r>
              <a:rPr lang="en-US" altLang="vi-VN"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altLang="vi-VN"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600" dirty="0" err="1">
                <a:latin typeface="Times New Roman" panose="02020603050405020304" pitchFamily="18" charset="0"/>
                <a:ea typeface="Calibri" panose="020F0502020204030204" pitchFamily="34" charset="0"/>
                <a:cs typeface="Times New Roman" panose="02020603050405020304" pitchFamily="18" charset="0"/>
              </a:rPr>
              <a:t>giáo</a:t>
            </a:r>
            <a:r>
              <a:rPr lang="en-US" altLang="vi-VN"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600" dirty="0" err="1">
                <a:latin typeface="Times New Roman" panose="02020603050405020304" pitchFamily="18" charset="0"/>
                <a:ea typeface="Calibri" panose="020F0502020204030204" pitchFamily="34" charset="0"/>
                <a:cs typeface="Times New Roman" panose="02020603050405020304" pitchFamily="18" charset="0"/>
              </a:rPr>
              <a:t>viên</a:t>
            </a:r>
            <a:r>
              <a:rPr lang="en-US" altLang="vi-VN"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600" dirty="0" err="1">
                <a:latin typeface="Times New Roman" panose="02020603050405020304" pitchFamily="18" charset="0"/>
                <a:ea typeface="Calibri" panose="020F0502020204030204" pitchFamily="34" charset="0"/>
                <a:cs typeface="Times New Roman" panose="02020603050405020304" pitchFamily="18" charset="0"/>
              </a:rPr>
              <a:t>sự</a:t>
            </a:r>
            <a:r>
              <a:rPr lang="en-US" altLang="vi-VN"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600" dirty="0" err="1">
                <a:latin typeface="Times New Roman" panose="02020603050405020304" pitchFamily="18" charset="0"/>
                <a:ea typeface="Calibri" panose="020F0502020204030204" pitchFamily="34" charset="0"/>
                <a:cs typeface="Times New Roman" panose="02020603050405020304" pitchFamily="18" charset="0"/>
              </a:rPr>
              <a:t>tổ</a:t>
            </a:r>
            <a:r>
              <a:rPr lang="en-US" altLang="vi-VN"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6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altLang="vi-VN"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altLang="vi-VN"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600" dirty="0" err="1">
                <a:latin typeface="Times New Roman" panose="02020603050405020304" pitchFamily="18" charset="0"/>
                <a:ea typeface="Calibri" panose="020F0502020204030204" pitchFamily="34" charset="0"/>
                <a:cs typeface="Times New Roman" panose="02020603050405020304" pitchFamily="18" charset="0"/>
              </a:rPr>
              <a:t>nhóm</a:t>
            </a:r>
            <a:r>
              <a:rPr lang="en-US" altLang="vi-VN"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600"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altLang="vi-VN" sz="2600" dirty="0">
                <a:latin typeface="Times New Roman" panose="02020603050405020304" pitchFamily="18" charset="0"/>
                <a:ea typeface="Calibri" panose="020F0502020204030204" pitchFamily="34" charset="0"/>
                <a:cs typeface="Times New Roman" panose="02020603050405020304" pitchFamily="18" charset="0"/>
              </a:rPr>
              <a:t>.</a:t>
            </a:r>
            <a:r>
              <a:rPr lang="vi-VN" altLang="vi-VN" sz="2600" dirty="0">
                <a:latin typeface="Times New Roman" panose="02020603050405020304" pitchFamily="18" charset="0"/>
                <a:ea typeface="Calibri" panose="020F0502020204030204" pitchFamily="34" charset="0"/>
                <a:cs typeface="Times New Roman" panose="02020603050405020304" pitchFamily="18" charset="0"/>
              </a:rPr>
              <a:t> </a:t>
            </a:r>
            <a:endParaRPr lang="vi-VN" altLang="vi-VN" sz="2600" dirty="0">
              <a:latin typeface="Calibri" panose="020F0502020204030204" pitchFamily="34" charset="0"/>
              <a:ea typeface="Calibri" panose="020F0502020204030204" pitchFamily="34" charset="0"/>
              <a:cs typeface="Times New Roman" panose="02020603050405020304" pitchFamily="18" charset="0"/>
            </a:endParaRPr>
          </a:p>
          <a:p>
            <a:endParaRPr lang="vi-VN" sz="2800" dirty="0">
              <a:sym typeface="Sniglet"/>
            </a:endParaRPr>
          </a:p>
        </p:txBody>
      </p:sp>
      <p:sp>
        <p:nvSpPr>
          <p:cNvPr id="11" name="TextBox 10">
            <a:extLst>
              <a:ext uri="{FF2B5EF4-FFF2-40B4-BE49-F238E27FC236}">
                <a16:creationId xmlns:a16="http://schemas.microsoft.com/office/drawing/2014/main" id="{276FF8B9-35C3-4B60-85BE-02E3569982B8}"/>
              </a:ext>
            </a:extLst>
          </p:cNvPr>
          <p:cNvSpPr txBox="1"/>
          <p:nvPr/>
        </p:nvSpPr>
        <p:spPr>
          <a:xfrm>
            <a:off x="370376" y="2364503"/>
            <a:ext cx="9489295" cy="129266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vi-VN" sz="2600" dirty="0" err="1">
                <a:latin typeface="Times New Roman" panose="02020603050405020304" pitchFamily="18" charset="0"/>
                <a:cs typeface="Times New Roman" panose="02020603050405020304" pitchFamily="18" charset="0"/>
              </a:rPr>
              <a:t>Học</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sinh</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đoàn</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kết</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tương</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tác</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tốt</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với</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nhau</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từ</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đó</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biết</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tôn</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trọng</a:t>
            </a:r>
            <a:r>
              <a:rPr lang="en-US" altLang="vi-VN" sz="2600" dirty="0">
                <a:latin typeface="Times New Roman" panose="02020603050405020304" pitchFamily="18" charset="0"/>
                <a:cs typeface="Times New Roman" panose="02020603050405020304" pitchFamily="18" charset="0"/>
              </a:rPr>
              <a:t>, chia </a:t>
            </a:r>
            <a:r>
              <a:rPr lang="en-US" altLang="vi-VN" sz="2600" dirty="0" err="1">
                <a:latin typeface="Times New Roman" panose="02020603050405020304" pitchFamily="18" charset="0"/>
                <a:cs typeface="Times New Roman" panose="02020603050405020304" pitchFamily="18" charset="0"/>
              </a:rPr>
              <a:t>sẻ</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biết</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lắng</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nghe</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và</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điều</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chỉnh</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hành</a:t>
            </a:r>
            <a:r>
              <a:rPr lang="en-US" altLang="vi-VN" sz="2600" dirty="0">
                <a:latin typeface="Times New Roman" panose="02020603050405020304" pitchFamily="18" charset="0"/>
                <a:cs typeface="Times New Roman" panose="02020603050405020304" pitchFamily="18" charset="0"/>
              </a:rPr>
              <a:t> vi </a:t>
            </a:r>
            <a:r>
              <a:rPr lang="en-US" altLang="vi-VN" sz="2600" dirty="0" err="1">
                <a:latin typeface="Times New Roman" panose="02020603050405020304" pitchFamily="18" charset="0"/>
                <a:cs typeface="Times New Roman" panose="02020603050405020304" pitchFamily="18" charset="0"/>
              </a:rPr>
              <a:t>của</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mình</a:t>
            </a:r>
            <a:r>
              <a:rPr lang="en-US" altLang="vi-VN" sz="2600" dirty="0">
                <a:latin typeface="Times New Roman" panose="02020603050405020304" pitchFamily="18" charset="0"/>
                <a:cs typeface="Times New Roman" panose="02020603050405020304" pitchFamily="18" charset="0"/>
              </a:rPr>
              <a:t>.</a:t>
            </a:r>
            <a:r>
              <a:rPr lang="vi-VN" altLang="vi-VN" sz="2600" dirty="0">
                <a:latin typeface="Times New Roman" panose="02020603050405020304" pitchFamily="18" charset="0"/>
                <a:cs typeface="Times New Roman" panose="02020603050405020304" pitchFamily="18" charset="0"/>
              </a:rPr>
              <a:t> Các em chủ động, vui vẻ hợp tác, mạnh dạn chia sẻ ý kiến cá nhân.</a:t>
            </a:r>
            <a:r>
              <a:rPr lang="en-US" altLang="vi-VN" sz="2600" dirty="0">
                <a:latin typeface="Times New Roman" panose="02020603050405020304" pitchFamily="18" charset="0"/>
                <a:cs typeface="Times New Roman" panose="02020603050405020304" pitchFamily="18" charset="0"/>
              </a:rPr>
              <a:t>  </a:t>
            </a:r>
            <a:endParaRPr lang="vi-VN" altLang="vi-VN" sz="26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E96679C-1CE3-421E-B01B-8E0827184F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705" y="3800526"/>
            <a:ext cx="4191000" cy="3607258"/>
          </a:xfrm>
          <a:prstGeom prst="rect">
            <a:avLst/>
          </a:prstGeom>
        </p:spPr>
      </p:pic>
      <p:pic>
        <p:nvPicPr>
          <p:cNvPr id="4" name="Picture 3">
            <a:extLst>
              <a:ext uri="{FF2B5EF4-FFF2-40B4-BE49-F238E27FC236}">
                <a16:creationId xmlns:a16="http://schemas.microsoft.com/office/drawing/2014/main" id="{B25F4EAA-3A65-4800-B8E4-346442EF3B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2653" y="3817459"/>
            <a:ext cx="3763859" cy="3590325"/>
          </a:xfrm>
          <a:prstGeom prst="rect">
            <a:avLst/>
          </a:prstGeom>
        </p:spPr>
      </p:pic>
      <p:pic>
        <p:nvPicPr>
          <p:cNvPr id="10" name="Picture 9">
            <a:extLst>
              <a:ext uri="{FF2B5EF4-FFF2-40B4-BE49-F238E27FC236}">
                <a16:creationId xmlns:a16="http://schemas.microsoft.com/office/drawing/2014/main" id="{719CE65D-F2B8-49DC-BAA3-8465BC851B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9912" y="3817459"/>
            <a:ext cx="3377095" cy="3607258"/>
          </a:xfrm>
          <a:prstGeom prst="rect">
            <a:avLst/>
          </a:prstGeom>
        </p:spPr>
      </p:pic>
    </p:spTree>
    <p:extLst>
      <p:ext uri="{BB962C8B-B14F-4D97-AF65-F5344CB8AC3E}">
        <p14:creationId xmlns:p14="http://schemas.microsoft.com/office/powerpoint/2010/main" val="130212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356519" y="57553"/>
            <a:ext cx="8614635" cy="6858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a:solidFill>
                  <a:schemeClr val="tx1"/>
                </a:solidFill>
                <a:latin typeface="Times New Roman" pitchFamily="18" charset="0"/>
                <a:cs typeface="Times New Roman" pitchFamily="18" charset="0"/>
              </a:rPr>
              <a:t>  4.KẾT QUẢ ĐẠT ĐƯỢC</a:t>
            </a:r>
            <a:endParaRPr lang="en-US" sz="2400" b="1" dirty="0">
              <a:solidFill>
                <a:schemeClr val="tx1"/>
              </a:solidFill>
              <a:latin typeface="Times New Roman" pitchFamily="18" charset="0"/>
              <a:cs typeface="Times New Roman" pitchFamily="18" charset="0"/>
            </a:endParaRPr>
          </a:p>
        </p:txBody>
      </p:sp>
      <p:sp>
        <p:nvSpPr>
          <p:cNvPr id="5" name="TextBox 4"/>
          <p:cNvSpPr txBox="1"/>
          <p:nvPr/>
        </p:nvSpPr>
        <p:spPr>
          <a:xfrm>
            <a:off x="594519" y="838200"/>
            <a:ext cx="9489295"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vi-VN" sz="2800" dirty="0">
                <a:latin typeface="+mj-lt"/>
                <a:sym typeface="Sniglet"/>
              </a:rPr>
              <a:t>Đội ngũ nhóm trưởng còn giúp bạn tiến bộ trong học tâp.</a:t>
            </a:r>
          </a:p>
        </p:txBody>
      </p:sp>
      <p:pic>
        <p:nvPicPr>
          <p:cNvPr id="6" name="Picture 5">
            <a:extLst>
              <a:ext uri="{FF2B5EF4-FFF2-40B4-BE49-F238E27FC236}">
                <a16:creationId xmlns:a16="http://schemas.microsoft.com/office/drawing/2014/main" id="{D8760BD7-1A22-4158-8BAE-7384D6EDF1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64" y="2057400"/>
            <a:ext cx="3756885" cy="4194432"/>
          </a:xfrm>
          <a:prstGeom prst="rect">
            <a:avLst/>
          </a:prstGeom>
        </p:spPr>
      </p:pic>
      <p:pic>
        <p:nvPicPr>
          <p:cNvPr id="8" name="Picture 7">
            <a:extLst>
              <a:ext uri="{FF2B5EF4-FFF2-40B4-BE49-F238E27FC236}">
                <a16:creationId xmlns:a16="http://schemas.microsoft.com/office/drawing/2014/main" id="{E1ACAE3D-6A85-47D6-8C84-9E7313EEB8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3519" y="2082800"/>
            <a:ext cx="3975364" cy="4169032"/>
          </a:xfrm>
          <a:prstGeom prst="rect">
            <a:avLst/>
          </a:prstGeom>
        </p:spPr>
      </p:pic>
      <p:pic>
        <p:nvPicPr>
          <p:cNvPr id="13" name="Picture 12">
            <a:extLst>
              <a:ext uri="{FF2B5EF4-FFF2-40B4-BE49-F238E27FC236}">
                <a16:creationId xmlns:a16="http://schemas.microsoft.com/office/drawing/2014/main" id="{20A9E70B-62DA-41A5-9FE7-4A69356572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34743" y="2082800"/>
            <a:ext cx="3604485" cy="4169032"/>
          </a:xfrm>
          <a:prstGeom prst="rect">
            <a:avLst/>
          </a:prstGeom>
        </p:spPr>
      </p:pic>
    </p:spTree>
    <p:extLst>
      <p:ext uri="{BB962C8B-B14F-4D97-AF65-F5344CB8AC3E}">
        <p14:creationId xmlns:p14="http://schemas.microsoft.com/office/powerpoint/2010/main" val="49296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6" name="Google Shape;66;p14"/>
          <p:cNvSpPr txBox="1">
            <a:spLocks noGrp="1"/>
          </p:cNvSpPr>
          <p:nvPr>
            <p:ph type="sldNum" idx="12"/>
          </p:nvPr>
        </p:nvSpPr>
        <p:spPr>
          <a:xfrm>
            <a:off x="11432048" y="6445519"/>
            <a:ext cx="729790" cy="403799"/>
          </a:xfrm>
          <a:prstGeom prst="rect">
            <a:avLst/>
          </a:prstGeom>
        </p:spPr>
        <p:txBody>
          <a:bodyPr spcFirstLastPara="1" vert="horz" wrap="square" lIns="121598" tIns="121598" rIns="121598" bIns="121598" rtlCol="0" anchor="t" anchorCtr="0">
            <a:noAutofit/>
          </a:bodyPr>
          <a:lstStyle/>
          <a:p>
            <a:fld id="{00000000-1234-1234-1234-123412341234}" type="slidenum">
              <a:rPr lang="en"/>
              <a:pPr/>
              <a:t>34</a:t>
            </a:fld>
            <a:endParaRPr/>
          </a:p>
        </p:txBody>
      </p:sp>
      <p:sp>
        <p:nvSpPr>
          <p:cNvPr id="3" name="Google Shape;54;p13">
            <a:extLst>
              <a:ext uri="{FF2B5EF4-FFF2-40B4-BE49-F238E27FC236}">
                <a16:creationId xmlns:a16="http://schemas.microsoft.com/office/drawing/2014/main" id="{022F5102-D12B-2276-D9EF-179B0DFAA0D2}"/>
              </a:ext>
            </a:extLst>
          </p:cNvPr>
          <p:cNvSpPr txBox="1">
            <a:spLocks noGrp="1"/>
          </p:cNvSpPr>
          <p:nvPr>
            <p:ph type="title"/>
          </p:nvPr>
        </p:nvSpPr>
        <p:spPr>
          <a:xfrm>
            <a:off x="1391163" y="609945"/>
            <a:ext cx="8476735" cy="643008"/>
          </a:xfrm>
          <a:prstGeom prst="rect">
            <a:avLst/>
          </a:prstGeom>
        </p:spPr>
        <p:txBody>
          <a:bodyPr spcFirstLastPara="1" vert="horz" wrap="square" lIns="121598" tIns="121598" rIns="121598" bIns="121598" rtlCol="0" anchor="t" anchorCtr="0">
            <a:noAutofit/>
          </a:bodyPr>
          <a:lstStyle/>
          <a:p>
            <a:pPr algn="just">
              <a:lnSpc>
                <a:spcPct val="115000"/>
              </a:lnSpc>
              <a:spcAft>
                <a:spcPts val="798"/>
              </a:spcAft>
            </a:pPr>
            <a:r>
              <a:rPr lang="vi-VN" altLang="vi-VN" sz="3724" dirty="0">
                <a:ea typeface="Calibri" panose="020F0502020204030204" pitchFamily="34" charset="0"/>
                <a:cs typeface="Times New Roman" panose="02020603050405020304" pitchFamily="18" charset="0"/>
              </a:rPr>
              <a:t>5: KẾT QUẢ ĐẠT ĐƯỢC</a:t>
            </a:r>
          </a:p>
        </p:txBody>
      </p:sp>
      <p:sp>
        <p:nvSpPr>
          <p:cNvPr id="5" name="TextBox 4">
            <a:extLst>
              <a:ext uri="{FF2B5EF4-FFF2-40B4-BE49-F238E27FC236}">
                <a16:creationId xmlns:a16="http://schemas.microsoft.com/office/drawing/2014/main" id="{6725E17D-1F1D-E324-BC42-FEE2977CA2E2}"/>
              </a:ext>
            </a:extLst>
          </p:cNvPr>
          <p:cNvSpPr txBox="1"/>
          <p:nvPr/>
        </p:nvSpPr>
        <p:spPr>
          <a:xfrm>
            <a:off x="1376407" y="2438400"/>
            <a:ext cx="5237912" cy="871585"/>
          </a:xfrm>
          <a:prstGeom prst="rect">
            <a:avLst/>
          </a:prstGeom>
          <a:noFill/>
        </p:spPr>
        <p:txBody>
          <a:bodyPr wrap="square">
            <a:spAutoFit/>
          </a:bodyPr>
          <a:lstStyle/>
          <a:p>
            <a:pPr>
              <a:lnSpc>
                <a:spcPct val="115000"/>
              </a:lnSpc>
              <a:spcAft>
                <a:spcPts val="798"/>
              </a:spcAft>
            </a:pPr>
            <a:r>
              <a:rPr lang="en-US" sz="2400" dirty="0">
                <a:latin typeface="Times New Roman" panose="02020603050405020304" pitchFamily="18" charset="0"/>
                <a:cs typeface="Times New Roman" panose="02020603050405020304" pitchFamily="18" charset="0"/>
              </a:rPr>
              <a:t>4.2.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dirty="0"/>
              <a:t>.</a:t>
            </a:r>
            <a:r>
              <a:rPr lang="en-US" sz="2400" dirty="0"/>
              <a:t> </a:t>
            </a:r>
            <a:br>
              <a:rPr lang="en-US" sz="2400" dirty="0"/>
            </a:br>
            <a:endParaRPr lang="vi-VN" altLang="vi-VN" sz="2128"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3404601-E0E7-28A7-388D-35FD992A94E6}"/>
              </a:ext>
            </a:extLst>
          </p:cNvPr>
          <p:cNvSpPr txBox="1"/>
          <p:nvPr/>
        </p:nvSpPr>
        <p:spPr>
          <a:xfrm>
            <a:off x="1356320" y="1910376"/>
            <a:ext cx="5861682" cy="419795"/>
          </a:xfrm>
          <a:prstGeom prst="rect">
            <a:avLst/>
          </a:prstGeom>
          <a:noFill/>
        </p:spPr>
        <p:txBody>
          <a:bodyPr wrap="square">
            <a:spAutoFit/>
          </a:bodyPr>
          <a:lstStyle/>
          <a:p>
            <a:pPr algn="just"/>
            <a:r>
              <a:rPr lang="en-US" altLang="vi-VN" sz="2128" dirty="0" err="1">
                <a:latin typeface="Times New Roman" panose="02020603050405020304" pitchFamily="18" charset="0"/>
                <a:ea typeface="Calibri" panose="020F0502020204030204" pitchFamily="34" charset="0"/>
                <a:cs typeface="Times New Roman" panose="02020603050405020304" pitchFamily="18" charset="0"/>
              </a:rPr>
              <a:t>Khả</a:t>
            </a:r>
            <a:r>
              <a:rPr lang="en-US" altLang="vi-VN" sz="2128"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128" dirty="0" err="1">
                <a:latin typeface="Times New Roman" panose="02020603050405020304" pitchFamily="18" charset="0"/>
                <a:ea typeface="Calibri" panose="020F0502020204030204" pitchFamily="34" charset="0"/>
                <a:cs typeface="Times New Roman" panose="02020603050405020304" pitchFamily="18" charset="0"/>
              </a:rPr>
              <a:t>năng</a:t>
            </a:r>
            <a:r>
              <a:rPr lang="en-US" altLang="vi-VN" sz="2128"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128" dirty="0" err="1">
                <a:latin typeface="Times New Roman" panose="02020603050405020304" pitchFamily="18" charset="0"/>
                <a:ea typeface="Calibri" panose="020F0502020204030204" pitchFamily="34" charset="0"/>
                <a:cs typeface="Times New Roman" panose="02020603050405020304" pitchFamily="18" charset="0"/>
              </a:rPr>
              <a:t>lãnh</a:t>
            </a:r>
            <a:r>
              <a:rPr lang="en-US" altLang="vi-VN" sz="2128"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128" dirty="0" err="1">
                <a:latin typeface="Times New Roman" panose="02020603050405020304" pitchFamily="18" charset="0"/>
                <a:ea typeface="Calibri" panose="020F0502020204030204" pitchFamily="34" charset="0"/>
                <a:cs typeface="Times New Roman" panose="02020603050405020304" pitchFamily="18" charset="0"/>
              </a:rPr>
              <a:t>đạo</a:t>
            </a:r>
            <a:r>
              <a:rPr lang="en-US" altLang="vi-VN" sz="2128"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128" dirty="0" err="1">
                <a:latin typeface="Times New Roman" panose="02020603050405020304" pitchFamily="18" charset="0"/>
                <a:ea typeface="Calibri" panose="020F0502020204030204" pitchFamily="34" charset="0"/>
                <a:cs typeface="Times New Roman" panose="02020603050405020304" pitchFamily="18" charset="0"/>
              </a:rPr>
              <a:t>nhóm</a:t>
            </a:r>
            <a:r>
              <a:rPr lang="en-US" altLang="vi-VN" sz="2128"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128" dirty="0" err="1">
                <a:latin typeface="Times New Roman" panose="02020603050405020304" pitchFamily="18" charset="0"/>
                <a:ea typeface="Calibri" panose="020F0502020204030204" pitchFamily="34" charset="0"/>
                <a:cs typeface="Times New Roman" panose="02020603050405020304" pitchFamily="18" charset="0"/>
              </a:rPr>
              <a:t>từng</a:t>
            </a:r>
            <a:r>
              <a:rPr lang="en-US" altLang="vi-VN" sz="2128"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128" dirty="0" err="1">
                <a:latin typeface="Times New Roman" panose="02020603050405020304" pitchFamily="18" charset="0"/>
                <a:ea typeface="Calibri" panose="020F0502020204030204" pitchFamily="34" charset="0"/>
                <a:cs typeface="Times New Roman" panose="02020603050405020304" pitchFamily="18" charset="0"/>
              </a:rPr>
              <a:t>ngày</a:t>
            </a:r>
            <a:r>
              <a:rPr lang="en-US" altLang="vi-VN" sz="2128"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128"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altLang="vi-VN" sz="2128"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128" dirty="0" err="1">
                <a:latin typeface="Times New Roman" panose="02020603050405020304" pitchFamily="18" charset="0"/>
                <a:ea typeface="Calibri" panose="020F0502020204030204" pitchFamily="34" charset="0"/>
                <a:cs typeface="Times New Roman" panose="02020603050405020304" pitchFamily="18" charset="0"/>
              </a:rPr>
              <a:t>nâng</a:t>
            </a:r>
            <a:r>
              <a:rPr lang="en-US" altLang="vi-VN" sz="2128"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128" dirty="0" err="1">
                <a:latin typeface="Times New Roman" panose="02020603050405020304" pitchFamily="18" charset="0"/>
                <a:ea typeface="Calibri" panose="020F0502020204030204" pitchFamily="34" charset="0"/>
                <a:cs typeface="Times New Roman" panose="02020603050405020304" pitchFamily="18" charset="0"/>
              </a:rPr>
              <a:t>cao</a:t>
            </a:r>
            <a:endParaRPr lang="vi-VN" altLang="vi-VN" sz="2128"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4">
            <a:extLst>
              <a:ext uri="{FF2B5EF4-FFF2-40B4-BE49-F238E27FC236}">
                <a16:creationId xmlns:a16="http://schemas.microsoft.com/office/drawing/2014/main" id="{88CC5BD8-BBD3-1FA8-373F-039A959812E1}"/>
              </a:ext>
            </a:extLst>
          </p:cNvPr>
          <p:cNvSpPr txBox="1">
            <a:spLocks/>
          </p:cNvSpPr>
          <p:nvPr/>
        </p:nvSpPr>
        <p:spPr>
          <a:xfrm>
            <a:off x="1356319" y="1424859"/>
            <a:ext cx="5693591" cy="419795"/>
          </a:xfrm>
          <a:prstGeom prst="rect">
            <a:avLst/>
          </a:prstGeom>
          <a:noFill/>
        </p:spPr>
        <p:txBody>
          <a:bodyPr wrap="square">
            <a:spAutoFit/>
          </a:bodyPr>
          <a:lstStyle>
            <a:defPPr marR="0" lvl="0" algn="l" rtl="0">
              <a:lnSpc>
                <a:spcPct val="100000"/>
              </a:lnSpc>
              <a:spcBef>
                <a:spcPts val="0"/>
              </a:spcBef>
              <a:spcAft>
                <a:spcPts val="0"/>
              </a:spcAft>
            </a:defPPr>
            <a:lvl1pPr algn="just">
              <a:defRPr sz="1800">
                <a:latin typeface="Times New Roman" panose="02020603050405020304" pitchFamily="18" charset="0"/>
                <a:ea typeface="Calibri" panose="020F0502020204030204" pitchFamily="34" charset="0"/>
                <a:cs typeface="Times New Roman" panose="02020603050405020304" pitchFamily="18" charset="0"/>
              </a:defRPr>
            </a:lvl1pPr>
            <a:lvl2pPr marR="0" lvl="1"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2pPr>
            <a:lvl3pPr marR="0" lvl="2"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3pPr>
            <a:lvl4pPr marR="0" lvl="3"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4pPr>
            <a:lvl5pPr marR="0" lvl="4"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5pPr>
            <a:lvl6pPr marR="0" lvl="5"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6pPr>
            <a:lvl7pPr marR="0" lvl="6"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7pPr>
            <a:lvl8pPr marR="0" lvl="7"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8pPr>
            <a:lvl9pPr marR="0" lvl="8"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9pPr>
          </a:lstStyle>
          <a:p>
            <a:r>
              <a:rPr lang="vi-VN" altLang="vi-VN" sz="2128" dirty="0"/>
              <a:t>Đ</a:t>
            </a:r>
            <a:r>
              <a:rPr lang="en-US" altLang="vi-VN" sz="2128" dirty="0" err="1"/>
              <a:t>ội</a:t>
            </a:r>
            <a:r>
              <a:rPr lang="en-US" altLang="vi-VN" sz="2128" dirty="0"/>
              <a:t> </a:t>
            </a:r>
            <a:r>
              <a:rPr lang="en-US" altLang="vi-VN" sz="2128" dirty="0" err="1"/>
              <a:t>ngũ</a:t>
            </a:r>
            <a:r>
              <a:rPr lang="en-US" altLang="vi-VN" sz="2128" dirty="0"/>
              <a:t> </a:t>
            </a:r>
            <a:r>
              <a:rPr lang="en-US" altLang="vi-VN" sz="2128" dirty="0" err="1"/>
              <a:t>nhóm</a:t>
            </a:r>
            <a:r>
              <a:rPr lang="en-US" altLang="vi-VN" sz="2128" dirty="0"/>
              <a:t> </a:t>
            </a:r>
            <a:r>
              <a:rPr lang="en-US" altLang="vi-VN" sz="2128" dirty="0" err="1"/>
              <a:t>trưởng</a:t>
            </a:r>
            <a:r>
              <a:rPr lang="en-US" altLang="vi-VN" sz="2128" dirty="0"/>
              <a:t> </a:t>
            </a:r>
            <a:r>
              <a:rPr lang="en-US" altLang="vi-VN" sz="2128" dirty="0" err="1"/>
              <a:t>tự</a:t>
            </a:r>
            <a:r>
              <a:rPr lang="en-US" altLang="vi-VN" sz="2128" dirty="0"/>
              <a:t> tin, </a:t>
            </a:r>
            <a:r>
              <a:rPr lang="en-US" altLang="vi-VN" sz="2128" dirty="0" err="1"/>
              <a:t>giao</a:t>
            </a:r>
            <a:r>
              <a:rPr lang="en-US" altLang="vi-VN" sz="2128" dirty="0"/>
              <a:t> </a:t>
            </a:r>
            <a:r>
              <a:rPr lang="en-US" altLang="vi-VN" sz="2128" dirty="0" err="1"/>
              <a:t>tiếp</a:t>
            </a:r>
            <a:r>
              <a:rPr lang="en-US" altLang="vi-VN" sz="2128" dirty="0"/>
              <a:t>, </a:t>
            </a:r>
            <a:r>
              <a:rPr lang="en-US" altLang="vi-VN" sz="2128" dirty="0" err="1"/>
              <a:t>ứng</a:t>
            </a:r>
            <a:r>
              <a:rPr lang="en-US" altLang="vi-VN" sz="2128" dirty="0"/>
              <a:t> </a:t>
            </a:r>
            <a:r>
              <a:rPr lang="en-US" altLang="vi-VN" sz="2128" dirty="0" err="1"/>
              <a:t>xử</a:t>
            </a:r>
            <a:r>
              <a:rPr lang="en-US" altLang="vi-VN" sz="2128" dirty="0"/>
              <a:t> </a:t>
            </a:r>
            <a:r>
              <a:rPr lang="en-US" altLang="vi-VN" sz="2128" dirty="0" err="1"/>
              <a:t>tốt</a:t>
            </a:r>
            <a:endParaRPr lang="vi-VN" sz="2128" dirty="0">
              <a:sym typeface="Sniglet"/>
            </a:endParaRPr>
          </a:p>
        </p:txBody>
      </p:sp>
      <p:sp>
        <p:nvSpPr>
          <p:cNvPr id="9" name="Google Shape;187;p28">
            <a:extLst>
              <a:ext uri="{FF2B5EF4-FFF2-40B4-BE49-F238E27FC236}">
                <a16:creationId xmlns:a16="http://schemas.microsoft.com/office/drawing/2014/main" id="{356F95EE-33FC-13A0-D6B0-37675ED6693D}"/>
              </a:ext>
            </a:extLst>
          </p:cNvPr>
          <p:cNvSpPr/>
          <p:nvPr/>
        </p:nvSpPr>
        <p:spPr>
          <a:xfrm>
            <a:off x="1391163" y="3145613"/>
            <a:ext cx="3431772" cy="2316640"/>
          </a:xfrm>
          <a:prstGeom prst="homePlate">
            <a:avLst>
              <a:gd name="adj" fmla="val 30129"/>
            </a:avLst>
          </a:prstGeom>
          <a:solidFill>
            <a:schemeClr val="lt1"/>
          </a:solidFill>
          <a:ln w="38100" cap="flat" cmpd="sng">
            <a:solidFill>
              <a:srgbClr val="2A95B7"/>
            </a:solidFill>
            <a:prstDash val="solid"/>
            <a:round/>
            <a:headEnd type="none" w="sm" len="sm"/>
            <a:tailEnd type="none" w="sm" len="sm"/>
          </a:ln>
        </p:spPr>
        <p:txBody>
          <a:bodyPr spcFirstLastPara="1" wrap="square" lIns="121598" tIns="121598" rIns="121598" bIns="121598" anchor="ctr" anchorCtr="0">
            <a:noAutofit/>
          </a:bodyPr>
          <a:lstStyle/>
          <a:p>
            <a:pPr algn="ctr"/>
            <a:r>
              <a:rPr lang="vi-VN" altLang="vi-VN" sz="2128" dirty="0">
                <a:latin typeface="+mj-lt"/>
              </a:rPr>
              <a:t>Đầu</a:t>
            </a:r>
            <a:r>
              <a:rPr lang="en-US" altLang="vi-VN" sz="2128" dirty="0">
                <a:latin typeface="+mj-lt"/>
              </a:rPr>
              <a:t> </a:t>
            </a:r>
            <a:r>
              <a:rPr lang="vi-VN" altLang="vi-VN" sz="2128" dirty="0">
                <a:latin typeface="+mj-lt"/>
              </a:rPr>
              <a:t>HKI:</a:t>
            </a:r>
          </a:p>
          <a:p>
            <a:r>
              <a:rPr lang="vi-VN" altLang="vi-VN" sz="2128" dirty="0">
                <a:latin typeface="+mj-lt"/>
              </a:rPr>
              <a:t>2 nhóm trưởng đảm nhiệm được nhiệm vụ, làm việc thụ động</a:t>
            </a:r>
          </a:p>
          <a:p>
            <a:pPr algn="ctr"/>
            <a:endParaRPr sz="2128" dirty="0">
              <a:solidFill>
                <a:srgbClr val="434343"/>
              </a:solidFill>
              <a:latin typeface="+mj-lt"/>
              <a:ea typeface="Sniglet"/>
              <a:cs typeface="Sniglet"/>
              <a:sym typeface="Sniglet"/>
            </a:endParaRPr>
          </a:p>
        </p:txBody>
      </p:sp>
      <p:sp>
        <p:nvSpPr>
          <p:cNvPr id="11" name="Google Shape;188;p28">
            <a:extLst>
              <a:ext uri="{FF2B5EF4-FFF2-40B4-BE49-F238E27FC236}">
                <a16:creationId xmlns:a16="http://schemas.microsoft.com/office/drawing/2014/main" id="{943DA755-FFAA-1FED-E069-01843DE56029}"/>
              </a:ext>
            </a:extLst>
          </p:cNvPr>
          <p:cNvSpPr/>
          <p:nvPr/>
        </p:nvSpPr>
        <p:spPr>
          <a:xfrm>
            <a:off x="4168282" y="3155740"/>
            <a:ext cx="3497570" cy="2296387"/>
          </a:xfrm>
          <a:prstGeom prst="chevron">
            <a:avLst>
              <a:gd name="adj" fmla="val 29853"/>
            </a:avLst>
          </a:prstGeom>
          <a:solidFill>
            <a:schemeClr val="lt1"/>
          </a:solidFill>
          <a:ln w="38100" cap="flat" cmpd="sng">
            <a:solidFill>
              <a:srgbClr val="2A95B7"/>
            </a:solidFill>
            <a:prstDash val="solid"/>
            <a:round/>
            <a:headEnd type="none" w="sm" len="sm"/>
            <a:tailEnd type="none" w="sm" len="sm"/>
          </a:ln>
        </p:spPr>
        <p:txBody>
          <a:bodyPr spcFirstLastPara="1" wrap="square" lIns="121598" tIns="121598" rIns="121598" bIns="121598" anchor="ctr" anchorCtr="0">
            <a:noAutofit/>
          </a:bodyPr>
          <a:lstStyle/>
          <a:p>
            <a:pPr algn="ctr"/>
            <a:r>
              <a:rPr lang="vi-VN" altLang="vi-VN" sz="2128" dirty="0">
                <a:latin typeface="+mj-lt"/>
              </a:rPr>
              <a:t>Cuối</a:t>
            </a:r>
            <a:r>
              <a:rPr lang="en-US" altLang="vi-VN" sz="2128" dirty="0">
                <a:latin typeface="+mj-lt"/>
              </a:rPr>
              <a:t> </a:t>
            </a:r>
            <a:r>
              <a:rPr lang="vi-VN" altLang="vi-VN" sz="2128" dirty="0">
                <a:latin typeface="+mj-lt"/>
              </a:rPr>
              <a:t>HKI:</a:t>
            </a:r>
          </a:p>
          <a:p>
            <a:pPr algn="ctr"/>
            <a:r>
              <a:rPr lang="vi-VN" altLang="vi-VN" sz="2128" dirty="0">
                <a:latin typeface="+mj-lt"/>
              </a:rPr>
              <a:t>4 nhóm trưởng đạt năng lực làm việc , được GV và các bạn tín nhiệm</a:t>
            </a:r>
          </a:p>
          <a:p>
            <a:pPr algn="ctr"/>
            <a:endParaRPr sz="2128" dirty="0">
              <a:latin typeface="+mj-lt"/>
              <a:sym typeface="Sniglet"/>
            </a:endParaRPr>
          </a:p>
        </p:txBody>
      </p:sp>
      <p:sp>
        <p:nvSpPr>
          <p:cNvPr id="12" name="Google Shape;189;p28">
            <a:extLst>
              <a:ext uri="{FF2B5EF4-FFF2-40B4-BE49-F238E27FC236}">
                <a16:creationId xmlns:a16="http://schemas.microsoft.com/office/drawing/2014/main" id="{DFCC0F44-A667-21B9-1395-3F7A65C578A3}"/>
              </a:ext>
            </a:extLst>
          </p:cNvPr>
          <p:cNvSpPr/>
          <p:nvPr/>
        </p:nvSpPr>
        <p:spPr>
          <a:xfrm>
            <a:off x="7011199" y="3155738"/>
            <a:ext cx="3497570" cy="2296389"/>
          </a:xfrm>
          <a:prstGeom prst="chevron">
            <a:avLst>
              <a:gd name="adj" fmla="val 29853"/>
            </a:avLst>
          </a:prstGeom>
          <a:solidFill>
            <a:schemeClr val="lt1"/>
          </a:solidFill>
          <a:ln w="38100" cap="flat" cmpd="sng">
            <a:solidFill>
              <a:srgbClr val="2A95B7"/>
            </a:solidFill>
            <a:prstDash val="solid"/>
            <a:round/>
            <a:headEnd type="none" w="sm" len="sm"/>
            <a:tailEnd type="none" w="sm" len="sm"/>
          </a:ln>
        </p:spPr>
        <p:txBody>
          <a:bodyPr spcFirstLastPara="1" wrap="square" lIns="121598" tIns="121598" rIns="121598" bIns="121598" anchor="ctr" anchorCtr="0">
            <a:noAutofit/>
          </a:bodyPr>
          <a:lstStyle/>
          <a:p>
            <a:pPr algn="ctr"/>
            <a:r>
              <a:rPr lang="vi-VN" altLang="vi-VN" sz="2128" dirty="0">
                <a:latin typeface="+mj-lt"/>
              </a:rPr>
              <a:t>GiữaHKII:</a:t>
            </a:r>
          </a:p>
          <a:p>
            <a:pPr algn="ctr"/>
            <a:r>
              <a:rPr lang="vi-VN" altLang="vi-VN" sz="2128" dirty="0">
                <a:latin typeface="+mj-lt"/>
              </a:rPr>
              <a:t>5 nhóm trưởng đạt năng lực làm việc, được GV và các bạn tín nhiệm</a:t>
            </a:r>
          </a:p>
          <a:p>
            <a:pPr algn="ctr"/>
            <a:endParaRPr sz="2128" dirty="0">
              <a:latin typeface="+mj-lt"/>
              <a:sym typeface="Sniglet"/>
            </a:endParaRPr>
          </a:p>
        </p:txBody>
      </p:sp>
    </p:spTree>
    <p:extLst>
      <p:ext uri="{BB962C8B-B14F-4D97-AF65-F5344CB8AC3E}">
        <p14:creationId xmlns:p14="http://schemas.microsoft.com/office/powerpoint/2010/main" val="1956032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6" name="Google Shape;66;p14"/>
          <p:cNvSpPr txBox="1">
            <a:spLocks noGrp="1"/>
          </p:cNvSpPr>
          <p:nvPr>
            <p:ph type="sldNum" idx="12"/>
          </p:nvPr>
        </p:nvSpPr>
        <p:spPr>
          <a:xfrm>
            <a:off x="11432048" y="6445519"/>
            <a:ext cx="729790" cy="403799"/>
          </a:xfrm>
          <a:prstGeom prst="rect">
            <a:avLst/>
          </a:prstGeom>
        </p:spPr>
        <p:txBody>
          <a:bodyPr spcFirstLastPara="1" vert="horz" wrap="square" lIns="121598" tIns="121598" rIns="121598" bIns="121598" rtlCol="0" anchor="t" anchorCtr="0">
            <a:noAutofit/>
          </a:bodyPr>
          <a:lstStyle/>
          <a:p>
            <a:fld id="{00000000-1234-1234-1234-123412341234}" type="slidenum">
              <a:rPr lang="en"/>
              <a:pPr/>
              <a:t>35</a:t>
            </a:fld>
            <a:endParaRPr/>
          </a:p>
        </p:txBody>
      </p:sp>
      <p:sp>
        <p:nvSpPr>
          <p:cNvPr id="3" name="Google Shape;54;p13">
            <a:extLst>
              <a:ext uri="{FF2B5EF4-FFF2-40B4-BE49-F238E27FC236}">
                <a16:creationId xmlns:a16="http://schemas.microsoft.com/office/drawing/2014/main" id="{022F5102-D12B-2276-D9EF-179B0DFAA0D2}"/>
              </a:ext>
            </a:extLst>
          </p:cNvPr>
          <p:cNvSpPr txBox="1">
            <a:spLocks noGrp="1"/>
          </p:cNvSpPr>
          <p:nvPr>
            <p:ph type="title"/>
          </p:nvPr>
        </p:nvSpPr>
        <p:spPr>
          <a:xfrm>
            <a:off x="1356319" y="159657"/>
            <a:ext cx="8511577" cy="448294"/>
          </a:xfrm>
          <a:prstGeom prst="rect">
            <a:avLst/>
          </a:prstGeom>
        </p:spPr>
        <p:txBody>
          <a:bodyPr spcFirstLastPara="1" vert="horz" wrap="square" lIns="121598" tIns="121598" rIns="121598" bIns="121598" rtlCol="0" anchor="t" anchorCtr="0">
            <a:noAutofit/>
          </a:bodyPr>
          <a:lstStyle/>
          <a:p>
            <a:pPr algn="just">
              <a:lnSpc>
                <a:spcPct val="115000"/>
              </a:lnSpc>
              <a:spcAft>
                <a:spcPts val="798"/>
              </a:spcAft>
            </a:pPr>
            <a:r>
              <a:rPr lang="vi-VN" altLang="vi-VN" sz="3724" dirty="0">
                <a:ea typeface="Calibri" panose="020F0502020204030204" pitchFamily="34" charset="0"/>
                <a:cs typeface="Times New Roman" panose="02020603050405020304" pitchFamily="18" charset="0"/>
              </a:rPr>
              <a:t>5: </a:t>
            </a:r>
            <a:r>
              <a:rPr lang="vi-VN" altLang="vi-VN" sz="3200" dirty="0">
                <a:ea typeface="Calibri" panose="020F0502020204030204" pitchFamily="34" charset="0"/>
                <a:cs typeface="Times New Roman" panose="02020603050405020304" pitchFamily="18" charset="0"/>
              </a:rPr>
              <a:t>KẾT LUẬN, KIẾN NGHỊ</a:t>
            </a:r>
          </a:p>
        </p:txBody>
      </p:sp>
      <p:sp>
        <p:nvSpPr>
          <p:cNvPr id="5" name="TextBox 4">
            <a:extLst>
              <a:ext uri="{FF2B5EF4-FFF2-40B4-BE49-F238E27FC236}">
                <a16:creationId xmlns:a16="http://schemas.microsoft.com/office/drawing/2014/main" id="{6725E17D-1F1D-E324-BC42-FEE2977CA2E2}"/>
              </a:ext>
            </a:extLst>
          </p:cNvPr>
          <p:cNvSpPr txBox="1"/>
          <p:nvPr/>
        </p:nvSpPr>
        <p:spPr>
          <a:xfrm>
            <a:off x="1391163" y="2456327"/>
            <a:ext cx="5500545" cy="445122"/>
          </a:xfrm>
          <a:prstGeom prst="rect">
            <a:avLst/>
          </a:prstGeom>
          <a:noFill/>
        </p:spPr>
        <p:txBody>
          <a:bodyPr wrap="square">
            <a:spAutoFit/>
          </a:bodyPr>
          <a:lstStyle/>
          <a:p>
            <a:pPr algn="just">
              <a:lnSpc>
                <a:spcPct val="115000"/>
              </a:lnSpc>
              <a:spcAft>
                <a:spcPts val="798"/>
              </a:spcAft>
            </a:pPr>
            <a:r>
              <a:rPr lang="vi-VN" altLang="vi-VN" sz="2128" dirty="0">
                <a:latin typeface="Times New Roman" panose="02020603050405020304" pitchFamily="18" charset="0"/>
                <a:ea typeface="Calibri" panose="020F0502020204030204" pitchFamily="34" charset="0"/>
                <a:cs typeface="Times New Roman" panose="02020603050405020304" pitchFamily="18" charset="0"/>
              </a:rPr>
              <a:t>- Kĩ năng giao tiếp, ứng xử phát triển</a:t>
            </a:r>
            <a:endParaRPr lang="vi-VN" altLang="vi-VN" sz="2128"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3404601-E0E7-28A7-388D-35FD992A94E6}"/>
              </a:ext>
            </a:extLst>
          </p:cNvPr>
          <p:cNvSpPr txBox="1"/>
          <p:nvPr/>
        </p:nvSpPr>
        <p:spPr>
          <a:xfrm>
            <a:off x="1356320" y="1981529"/>
            <a:ext cx="5861682" cy="419795"/>
          </a:xfrm>
          <a:prstGeom prst="rect">
            <a:avLst/>
          </a:prstGeom>
          <a:noFill/>
        </p:spPr>
        <p:txBody>
          <a:bodyPr wrap="square">
            <a:spAutoFit/>
          </a:bodyPr>
          <a:lstStyle/>
          <a:p>
            <a:pPr algn="just"/>
            <a:r>
              <a:rPr lang="vi-VN" altLang="vi-VN" sz="2128" dirty="0">
                <a:latin typeface="Times New Roman" panose="02020603050405020304" pitchFamily="18" charset="0"/>
                <a:ea typeface="Calibri" panose="020F0502020204030204" pitchFamily="34" charset="0"/>
                <a:cs typeface="Times New Roman" panose="02020603050405020304" pitchFamily="18" charset="0"/>
              </a:rPr>
              <a:t>- Học sinh biết hợp tác, chia sẻ</a:t>
            </a:r>
            <a:endParaRPr lang="vi-VN" altLang="vi-VN" sz="2128"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4">
            <a:extLst>
              <a:ext uri="{FF2B5EF4-FFF2-40B4-BE49-F238E27FC236}">
                <a16:creationId xmlns:a16="http://schemas.microsoft.com/office/drawing/2014/main" id="{88CC5BD8-BBD3-1FA8-373F-039A959812E1}"/>
              </a:ext>
            </a:extLst>
          </p:cNvPr>
          <p:cNvSpPr txBox="1">
            <a:spLocks/>
          </p:cNvSpPr>
          <p:nvPr/>
        </p:nvSpPr>
        <p:spPr>
          <a:xfrm>
            <a:off x="1356319" y="1424859"/>
            <a:ext cx="5693591" cy="501676"/>
          </a:xfrm>
          <a:prstGeom prst="rect">
            <a:avLst/>
          </a:prstGeom>
          <a:noFill/>
        </p:spPr>
        <p:txBody>
          <a:bodyPr wrap="square">
            <a:spAutoFit/>
          </a:bodyPr>
          <a:lstStyle>
            <a:defPPr marR="0" lvl="0" algn="l" rtl="0">
              <a:lnSpc>
                <a:spcPct val="100000"/>
              </a:lnSpc>
              <a:spcBef>
                <a:spcPts val="0"/>
              </a:spcBef>
              <a:spcAft>
                <a:spcPts val="0"/>
              </a:spcAft>
            </a:defPPr>
            <a:lvl1pPr algn="just">
              <a:defRPr sz="1800">
                <a:latin typeface="Times New Roman" panose="02020603050405020304" pitchFamily="18" charset="0"/>
                <a:ea typeface="Calibri" panose="020F0502020204030204" pitchFamily="34" charset="0"/>
                <a:cs typeface="Times New Roman" panose="02020603050405020304" pitchFamily="18" charset="0"/>
              </a:defRPr>
            </a:lvl1pPr>
            <a:lvl2pPr marR="0" lvl="1"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2pPr>
            <a:lvl3pPr marR="0" lvl="2"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3pPr>
            <a:lvl4pPr marR="0" lvl="3"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4pPr>
            <a:lvl5pPr marR="0" lvl="4"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5pPr>
            <a:lvl6pPr marR="0" lvl="5"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6pPr>
            <a:lvl7pPr marR="0" lvl="6"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7pPr>
            <a:lvl8pPr marR="0" lvl="7"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8pPr>
            <a:lvl9pPr marR="0" lvl="8"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9pPr>
          </a:lstStyle>
          <a:p>
            <a:r>
              <a:rPr lang="vi-VN" altLang="vi-VN" sz="2660" dirty="0"/>
              <a:t>5.1. Ý nghĩa của biện pháp:</a:t>
            </a:r>
            <a:endParaRPr lang="vi-VN" sz="2660" dirty="0">
              <a:sym typeface="Sniglet"/>
            </a:endParaRPr>
          </a:p>
        </p:txBody>
      </p:sp>
      <p:sp>
        <p:nvSpPr>
          <p:cNvPr id="4" name="TextBox 3">
            <a:extLst>
              <a:ext uri="{FF2B5EF4-FFF2-40B4-BE49-F238E27FC236}">
                <a16:creationId xmlns:a16="http://schemas.microsoft.com/office/drawing/2014/main" id="{BFAB9651-5590-FDDA-9554-B042B8939E94}"/>
              </a:ext>
            </a:extLst>
          </p:cNvPr>
          <p:cNvSpPr txBox="1"/>
          <p:nvPr/>
        </p:nvSpPr>
        <p:spPr>
          <a:xfrm>
            <a:off x="1391163" y="3027523"/>
            <a:ext cx="9297411" cy="821700"/>
          </a:xfrm>
          <a:prstGeom prst="rect">
            <a:avLst/>
          </a:prstGeom>
          <a:noFill/>
        </p:spPr>
        <p:txBody>
          <a:bodyPr wrap="square">
            <a:spAutoFit/>
          </a:bodyPr>
          <a:lstStyle/>
          <a:p>
            <a:pPr algn="just">
              <a:lnSpc>
                <a:spcPct val="115000"/>
              </a:lnSpc>
              <a:spcAft>
                <a:spcPts val="798"/>
              </a:spcAft>
            </a:pPr>
            <a:r>
              <a:rPr lang="vi-VN" altLang="vi-VN" sz="2128" dirty="0">
                <a:latin typeface="Times New Roman" panose="02020603050405020304" pitchFamily="18" charset="0"/>
                <a:ea typeface="Calibri" panose="020F0502020204030204" pitchFamily="34" charset="0"/>
                <a:cs typeface="Times New Roman" panose="02020603050405020304" pitchFamily="18" charset="0"/>
              </a:rPr>
              <a:t>- Học sinh tự chủ hơn trong quá trình học tập và khám phá kiến thức, biết tự giải quyết vấn đề và nghĩ ra nhiều cách khác nhau để giải quyết vấn đề.</a:t>
            </a:r>
            <a:endParaRPr lang="vi-VN" altLang="vi-VN" sz="2128"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B4562DF-D999-5791-D846-8113B3DEEBC7}"/>
              </a:ext>
            </a:extLst>
          </p:cNvPr>
          <p:cNvSpPr txBox="1"/>
          <p:nvPr/>
        </p:nvSpPr>
        <p:spPr>
          <a:xfrm>
            <a:off x="1356319" y="3844431"/>
            <a:ext cx="9297411" cy="1302601"/>
          </a:xfrm>
          <a:prstGeom prst="rect">
            <a:avLst/>
          </a:prstGeom>
          <a:noFill/>
        </p:spPr>
        <p:txBody>
          <a:bodyPr wrap="square">
            <a:spAutoFit/>
          </a:bodyPr>
          <a:lstStyle/>
          <a:p>
            <a:pPr algn="just">
              <a:lnSpc>
                <a:spcPct val="115000"/>
              </a:lnSpc>
              <a:spcAft>
                <a:spcPts val="798"/>
              </a:spcAft>
            </a:pPr>
            <a:r>
              <a:rPr lang="vi-VN" altLang="vi-VN" sz="2128" dirty="0">
                <a:latin typeface="Times New Roman" panose="02020603050405020304" pitchFamily="18" charset="0"/>
                <a:ea typeface="Calibri" panose="020F0502020204030204" pitchFamily="34" charset="0"/>
                <a:cs typeface="Times New Roman" panose="02020603050405020304" pitchFamily="18" charset="0"/>
              </a:rPr>
              <a:t>- Hình thành được cho các em tính đoàn kết, yêu thương, trách nhiệm; tính trung thực, kỉ luật trong học tập và làm việc. </a:t>
            </a:r>
          </a:p>
          <a:p>
            <a:pPr algn="just">
              <a:lnSpc>
                <a:spcPct val="115000"/>
              </a:lnSpc>
              <a:spcAft>
                <a:spcPts val="798"/>
              </a:spcAft>
            </a:pPr>
            <a:r>
              <a:rPr lang="vi-VN" altLang="vi-VN" sz="2128" dirty="0">
                <a:latin typeface="Times New Roman" panose="02020603050405020304" pitchFamily="18" charset="0"/>
                <a:ea typeface="Calibri" panose="020F0502020204030204" pitchFamily="34" charset="0"/>
                <a:cs typeface="Times New Roman" panose="02020603050405020304" pitchFamily="18" charset="0"/>
              </a:rPr>
              <a:t>- Đạt được mục tiêu đó là phát triển năng lực và phẩm chất cho các em.</a:t>
            </a:r>
            <a:endParaRPr lang="vi-VN" altLang="vi-VN" sz="2128"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Google Shape;56;p13">
            <a:extLst>
              <a:ext uri="{FF2B5EF4-FFF2-40B4-BE49-F238E27FC236}">
                <a16:creationId xmlns:a16="http://schemas.microsoft.com/office/drawing/2014/main" id="{948C4840-BD5F-CC19-7F10-788F55F29E1A}"/>
              </a:ext>
            </a:extLst>
          </p:cNvPr>
          <p:cNvSpPr txBox="1">
            <a:spLocks/>
          </p:cNvSpPr>
          <p:nvPr/>
        </p:nvSpPr>
        <p:spPr>
          <a:xfrm>
            <a:off x="1356319" y="5321021"/>
            <a:ext cx="10439400" cy="493056"/>
          </a:xfrm>
          <a:prstGeom prst="round2DiagRect">
            <a:avLst/>
          </a:prstGeom>
          <a:solidFill>
            <a:srgbClr val="FFC000"/>
          </a:solidFill>
        </p:spPr>
        <p:txBody>
          <a:bodyPr spcFirstLastPara="1" wrap="square" lIns="121598" tIns="121598" rIns="121598" bIns="12159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798"/>
              </a:spcBef>
            </a:pPr>
            <a:r>
              <a:rPr lang="vi-VN" altLang="vi-VN" sz="2394" dirty="0">
                <a:latin typeface="Times New Roman" panose="02020603050405020304" pitchFamily="18" charset="0"/>
                <a:ea typeface="Calibri" panose="020F0502020204030204" pitchFamily="34" charset="0"/>
                <a:cs typeface="Times New Roman" panose="02020603050405020304" pitchFamily="18" charset="0"/>
              </a:rPr>
              <a:t>Phát triển được bản thân một cách toàn diện hơn. Kết quả học tập được nâng cao.</a:t>
            </a:r>
            <a:endParaRPr lang="vi-VN" sz="2394" dirty="0"/>
          </a:p>
        </p:txBody>
      </p:sp>
    </p:spTree>
    <p:extLst>
      <p:ext uri="{BB962C8B-B14F-4D97-AF65-F5344CB8AC3E}">
        <p14:creationId xmlns:p14="http://schemas.microsoft.com/office/powerpoint/2010/main" val="393230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4" grpId="0"/>
      <p:bldP spid="7" grpId="0"/>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6" name="Google Shape;66;p14"/>
          <p:cNvSpPr txBox="1">
            <a:spLocks noGrp="1"/>
          </p:cNvSpPr>
          <p:nvPr>
            <p:ph type="sldNum" idx="12"/>
          </p:nvPr>
        </p:nvSpPr>
        <p:spPr>
          <a:xfrm>
            <a:off x="11432048" y="6445519"/>
            <a:ext cx="729790" cy="403799"/>
          </a:xfrm>
          <a:prstGeom prst="rect">
            <a:avLst/>
          </a:prstGeom>
        </p:spPr>
        <p:txBody>
          <a:bodyPr spcFirstLastPara="1" vert="horz" wrap="square" lIns="121598" tIns="121598" rIns="121598" bIns="121598" rtlCol="0" anchor="t" anchorCtr="0">
            <a:noAutofit/>
          </a:bodyPr>
          <a:lstStyle/>
          <a:p>
            <a:fld id="{00000000-1234-1234-1234-123412341234}" type="slidenum">
              <a:rPr lang="en"/>
              <a:pPr/>
              <a:t>36</a:t>
            </a:fld>
            <a:endParaRPr/>
          </a:p>
        </p:txBody>
      </p:sp>
      <p:sp>
        <p:nvSpPr>
          <p:cNvPr id="3" name="Google Shape;54;p13">
            <a:extLst>
              <a:ext uri="{FF2B5EF4-FFF2-40B4-BE49-F238E27FC236}">
                <a16:creationId xmlns:a16="http://schemas.microsoft.com/office/drawing/2014/main" id="{022F5102-D12B-2276-D9EF-179B0DFAA0D2}"/>
              </a:ext>
            </a:extLst>
          </p:cNvPr>
          <p:cNvSpPr txBox="1">
            <a:spLocks noGrp="1"/>
          </p:cNvSpPr>
          <p:nvPr>
            <p:ph type="title"/>
          </p:nvPr>
        </p:nvSpPr>
        <p:spPr>
          <a:xfrm>
            <a:off x="1356321" y="609945"/>
            <a:ext cx="8511577" cy="448294"/>
          </a:xfrm>
          <a:prstGeom prst="rect">
            <a:avLst/>
          </a:prstGeom>
        </p:spPr>
        <p:txBody>
          <a:bodyPr spcFirstLastPara="1" vert="horz" wrap="square" lIns="121598" tIns="121598" rIns="121598" bIns="121598" rtlCol="0" anchor="t" anchorCtr="0">
            <a:noAutofit/>
          </a:bodyPr>
          <a:lstStyle/>
          <a:p>
            <a:pPr algn="just">
              <a:lnSpc>
                <a:spcPct val="115000"/>
              </a:lnSpc>
              <a:spcAft>
                <a:spcPts val="798"/>
              </a:spcAft>
            </a:pPr>
            <a:r>
              <a:rPr lang="vi-VN" altLang="vi-VN" sz="3724" dirty="0">
                <a:ea typeface="Calibri" panose="020F0502020204030204" pitchFamily="34" charset="0"/>
                <a:cs typeface="Times New Roman" panose="02020603050405020304" pitchFamily="18" charset="0"/>
              </a:rPr>
              <a:t>5: KẾT LUẬN, KIẾN NGHỊ</a:t>
            </a:r>
          </a:p>
        </p:txBody>
      </p:sp>
      <p:sp>
        <p:nvSpPr>
          <p:cNvPr id="5" name="TextBox 4">
            <a:extLst>
              <a:ext uri="{FF2B5EF4-FFF2-40B4-BE49-F238E27FC236}">
                <a16:creationId xmlns:a16="http://schemas.microsoft.com/office/drawing/2014/main" id="{6725E17D-1F1D-E324-BC42-FEE2977CA2E2}"/>
              </a:ext>
            </a:extLst>
          </p:cNvPr>
          <p:cNvSpPr txBox="1"/>
          <p:nvPr/>
        </p:nvSpPr>
        <p:spPr>
          <a:xfrm>
            <a:off x="1391163" y="2456328"/>
            <a:ext cx="9414356" cy="1198277"/>
          </a:xfrm>
          <a:prstGeom prst="rect">
            <a:avLst/>
          </a:prstGeom>
          <a:noFill/>
        </p:spPr>
        <p:txBody>
          <a:bodyPr wrap="square">
            <a:spAutoFit/>
          </a:bodyPr>
          <a:lstStyle/>
          <a:p>
            <a:pPr algn="just">
              <a:lnSpc>
                <a:spcPct val="115000"/>
              </a:lnSpc>
              <a:spcAft>
                <a:spcPts val="798"/>
              </a:spcAft>
            </a:pPr>
            <a:r>
              <a:rPr lang="vi-VN" altLang="vi-VN" sz="2128" dirty="0">
                <a:latin typeface="Times New Roman" panose="02020603050405020304" pitchFamily="18" charset="0"/>
                <a:ea typeface="Calibri" panose="020F0502020204030204" pitchFamily="34" charset="0"/>
                <a:cs typeface="Times New Roman" panose="02020603050405020304" pitchFamily="18" charset="0"/>
              </a:rPr>
              <a:t>- Nhà trường và các ban ngành có liên quan cần chú trọng xây dựng cơ sở vật chất phù hợp với việc học theo hướng đổi mới: bàn ghế đúng kích cỡ và dễ thực hiện cho học sinh ngồi theo nhóm.</a:t>
            </a:r>
            <a:endParaRPr lang="vi-VN" altLang="vi-VN" sz="2128"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3404601-E0E7-28A7-388D-35FD992A94E6}"/>
              </a:ext>
            </a:extLst>
          </p:cNvPr>
          <p:cNvSpPr txBox="1"/>
          <p:nvPr/>
        </p:nvSpPr>
        <p:spPr>
          <a:xfrm>
            <a:off x="1356319" y="1784633"/>
            <a:ext cx="9332255" cy="747256"/>
          </a:xfrm>
          <a:prstGeom prst="rect">
            <a:avLst/>
          </a:prstGeom>
          <a:noFill/>
        </p:spPr>
        <p:txBody>
          <a:bodyPr wrap="square">
            <a:spAutoFit/>
          </a:bodyPr>
          <a:lstStyle/>
          <a:p>
            <a:pPr algn="just"/>
            <a:r>
              <a:rPr lang="vi-VN" altLang="vi-VN" sz="2128" dirty="0">
                <a:latin typeface="Times New Roman" panose="02020603050405020304" pitchFamily="18" charset="0"/>
                <a:ea typeface="Calibri" panose="020F0502020204030204" pitchFamily="34" charset="0"/>
                <a:cs typeface="Times New Roman" panose="02020603050405020304" pitchFamily="18" charset="0"/>
              </a:rPr>
              <a:t>- Giáo viên cần phối hợp với phụ huynh trong việc giáo dục, kiểm tra và đánh giá học sinh.</a:t>
            </a:r>
            <a:endParaRPr lang="vi-VN" altLang="vi-VN" sz="2128"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4">
            <a:extLst>
              <a:ext uri="{FF2B5EF4-FFF2-40B4-BE49-F238E27FC236}">
                <a16:creationId xmlns:a16="http://schemas.microsoft.com/office/drawing/2014/main" id="{88CC5BD8-BBD3-1FA8-373F-039A959812E1}"/>
              </a:ext>
            </a:extLst>
          </p:cNvPr>
          <p:cNvSpPr txBox="1">
            <a:spLocks/>
          </p:cNvSpPr>
          <p:nvPr/>
        </p:nvSpPr>
        <p:spPr>
          <a:xfrm>
            <a:off x="1356319" y="1322240"/>
            <a:ext cx="5693591" cy="501676"/>
          </a:xfrm>
          <a:prstGeom prst="rect">
            <a:avLst/>
          </a:prstGeom>
          <a:noFill/>
        </p:spPr>
        <p:txBody>
          <a:bodyPr wrap="square">
            <a:spAutoFit/>
          </a:bodyPr>
          <a:lstStyle>
            <a:defPPr marR="0" lvl="0" algn="l" rtl="0">
              <a:lnSpc>
                <a:spcPct val="100000"/>
              </a:lnSpc>
              <a:spcBef>
                <a:spcPts val="0"/>
              </a:spcBef>
              <a:spcAft>
                <a:spcPts val="0"/>
              </a:spcAft>
            </a:defPPr>
            <a:lvl1pPr algn="just">
              <a:defRPr sz="1800">
                <a:latin typeface="Times New Roman" panose="02020603050405020304" pitchFamily="18" charset="0"/>
                <a:ea typeface="Calibri" panose="020F0502020204030204" pitchFamily="34" charset="0"/>
                <a:cs typeface="Times New Roman" panose="02020603050405020304" pitchFamily="18" charset="0"/>
              </a:defRPr>
            </a:lvl1pPr>
            <a:lvl2pPr marR="0" lvl="1"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2pPr>
            <a:lvl3pPr marR="0" lvl="2"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3pPr>
            <a:lvl4pPr marR="0" lvl="3"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4pPr>
            <a:lvl5pPr marR="0" lvl="4"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5pPr>
            <a:lvl6pPr marR="0" lvl="5"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6pPr>
            <a:lvl7pPr marR="0" lvl="6"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7pPr>
            <a:lvl8pPr marR="0" lvl="7"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8pPr>
            <a:lvl9pPr marR="0" lvl="8"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9pPr>
          </a:lstStyle>
          <a:p>
            <a:r>
              <a:rPr lang="vi-VN" altLang="vi-VN" sz="2660" dirty="0"/>
              <a:t>5.2. Những đề xuất:</a:t>
            </a:r>
            <a:endParaRPr lang="vi-VN" sz="2660" dirty="0">
              <a:sym typeface="Sniglet"/>
            </a:endParaRPr>
          </a:p>
        </p:txBody>
      </p:sp>
      <p:sp>
        <p:nvSpPr>
          <p:cNvPr id="7" name="TextBox 6">
            <a:extLst>
              <a:ext uri="{FF2B5EF4-FFF2-40B4-BE49-F238E27FC236}">
                <a16:creationId xmlns:a16="http://schemas.microsoft.com/office/drawing/2014/main" id="{1B4562DF-D999-5791-D846-8113B3DEEBC7}"/>
              </a:ext>
            </a:extLst>
          </p:cNvPr>
          <p:cNvSpPr txBox="1"/>
          <p:nvPr/>
        </p:nvSpPr>
        <p:spPr>
          <a:xfrm>
            <a:off x="1356319" y="3685071"/>
            <a:ext cx="9297411" cy="821700"/>
          </a:xfrm>
          <a:prstGeom prst="rect">
            <a:avLst/>
          </a:prstGeom>
          <a:noFill/>
        </p:spPr>
        <p:txBody>
          <a:bodyPr wrap="square">
            <a:spAutoFit/>
          </a:bodyPr>
          <a:lstStyle/>
          <a:p>
            <a:pPr algn="just">
              <a:lnSpc>
                <a:spcPct val="115000"/>
              </a:lnSpc>
              <a:spcAft>
                <a:spcPts val="798"/>
              </a:spcAft>
            </a:pPr>
            <a:r>
              <a:rPr lang="vi-VN" altLang="vi-VN" sz="2128" dirty="0">
                <a:latin typeface="Times New Roman" panose="02020603050405020304" pitchFamily="18" charset="0"/>
                <a:ea typeface="Calibri" panose="020F0502020204030204" pitchFamily="34" charset="0"/>
                <a:cs typeface="Times New Roman" panose="02020603050405020304" pitchFamily="18" charset="0"/>
              </a:rPr>
              <a:t>- Chuyên môn cần tổ chức các buổi sinh hoạt chuyên đề trọng tâm theo hướng đổi mới, chú trọng đến việc phát triển năng lực, phẩm chất học sinh.</a:t>
            </a:r>
            <a:endParaRPr lang="vi-VN" altLang="vi-VN" sz="2128"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CC63908-3CD3-5F3F-BA63-8078DDA1E85C}"/>
              </a:ext>
            </a:extLst>
          </p:cNvPr>
          <p:cNvSpPr txBox="1"/>
          <p:nvPr/>
        </p:nvSpPr>
        <p:spPr>
          <a:xfrm>
            <a:off x="1391163" y="4487745"/>
            <a:ext cx="9297411" cy="815351"/>
          </a:xfrm>
          <a:prstGeom prst="rect">
            <a:avLst/>
          </a:prstGeom>
          <a:noFill/>
        </p:spPr>
        <p:txBody>
          <a:bodyPr wrap="square">
            <a:spAutoFit/>
          </a:bodyPr>
          <a:lstStyle/>
          <a:p>
            <a:pPr algn="just">
              <a:lnSpc>
                <a:spcPct val="115000"/>
              </a:lnSpc>
              <a:spcAft>
                <a:spcPts val="798"/>
              </a:spcAft>
            </a:pPr>
            <a:r>
              <a:rPr lang="vi-VN" altLang="vi-VN" sz="2128" dirty="0">
                <a:latin typeface="Times New Roman" panose="02020603050405020304" pitchFamily="18" charset="0"/>
                <a:ea typeface="Calibri" panose="020F0502020204030204" pitchFamily="34" charset="0"/>
                <a:cs typeface="Times New Roman" panose="02020603050405020304" pitchFamily="18" charset="0"/>
              </a:rPr>
              <a:t>- Đổi mới cách thức dự giờ, đánh giá chú trọng đến đối tượng là học sinh làm được gì sau mỗi tiết học.</a:t>
            </a:r>
          </a:p>
        </p:txBody>
      </p:sp>
    </p:spTree>
    <p:extLst>
      <p:ext uri="{BB962C8B-B14F-4D97-AF65-F5344CB8AC3E}">
        <p14:creationId xmlns:p14="http://schemas.microsoft.com/office/powerpoint/2010/main" val="1644813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Vector] Trọn bộ tranh ảnh trường Mầm Non, Tiểu Học | Diễn đàn sinh ...">
            <a:extLst>
              <a:ext uri="{FF2B5EF4-FFF2-40B4-BE49-F238E27FC236}">
                <a16:creationId xmlns:a16="http://schemas.microsoft.com/office/drawing/2014/main" id="{B5815A34-A623-062F-0927-C2A8606DB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919"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3E7F3F7-308C-4625-88EC-BAA56606BF64}"/>
              </a:ext>
            </a:extLst>
          </p:cNvPr>
          <p:cNvSpPr txBox="1"/>
          <p:nvPr/>
        </p:nvSpPr>
        <p:spPr>
          <a:xfrm>
            <a:off x="2164642" y="2510684"/>
            <a:ext cx="7979440" cy="1074553"/>
          </a:xfrm>
          <a:prstGeom prst="rect">
            <a:avLst/>
          </a:prstGeom>
          <a:noFill/>
        </p:spPr>
        <p:txBody>
          <a:bodyPr wrap="square" rtlCol="0">
            <a:spAutoFit/>
          </a:bodyPr>
          <a:lstStyle/>
          <a:p>
            <a:pPr algn="ctr">
              <a:defRPr/>
            </a:pPr>
            <a:r>
              <a:rPr lang="en-US" sz="3192" b="1" dirty="0">
                <a:latin typeface="Times New Roman" pitchFamily="18" charset="0"/>
                <a:cs typeface="Times New Roman" pitchFamily="18" charset="0"/>
              </a:rPr>
              <a:t>XIN CHÂN THÀNH CẢM ƠN BAN GIÁM KHẢO ĐÃ LẮNG NGHE!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1737519" y="152400"/>
            <a:ext cx="8614635" cy="6858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itchFamily="18" charset="0"/>
                <a:cs typeface="Times New Roman" pitchFamily="18" charset="0"/>
              </a:rPr>
              <a:t>1. </a:t>
            </a:r>
            <a:r>
              <a:rPr lang="en-US" sz="4000" b="1" dirty="0" err="1">
                <a:solidFill>
                  <a:schemeClr val="tx1"/>
                </a:solidFill>
                <a:latin typeface="Times New Roman" pitchFamily="18" charset="0"/>
                <a:cs typeface="Times New Roman" pitchFamily="18" charset="0"/>
              </a:rPr>
              <a:t>Đặt</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vấn</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đề</a:t>
            </a:r>
            <a:endParaRPr lang="en-US" sz="4000" b="1" dirty="0">
              <a:solidFill>
                <a:schemeClr val="tx1"/>
              </a:solidFill>
              <a:latin typeface="Times New Roman" pitchFamily="18" charset="0"/>
              <a:cs typeface="Times New Roman" pitchFamily="18" charset="0"/>
            </a:endParaRPr>
          </a:p>
        </p:txBody>
      </p:sp>
      <p:grpSp>
        <p:nvGrpSpPr>
          <p:cNvPr id="29" name="Group 28">
            <a:extLst>
              <a:ext uri="{FF2B5EF4-FFF2-40B4-BE49-F238E27FC236}">
                <a16:creationId xmlns:a16="http://schemas.microsoft.com/office/drawing/2014/main" id="{EF7A18C2-EE08-45C9-AE58-A2153F2F4622}"/>
              </a:ext>
            </a:extLst>
          </p:cNvPr>
          <p:cNvGrpSpPr/>
          <p:nvPr/>
        </p:nvGrpSpPr>
        <p:grpSpPr>
          <a:xfrm>
            <a:off x="-15081" y="825051"/>
            <a:ext cx="6629399" cy="1716161"/>
            <a:chOff x="2142696" y="1649460"/>
            <a:chExt cx="3104105" cy="2047574"/>
          </a:xfrm>
        </p:grpSpPr>
        <p:sp>
          <p:nvSpPr>
            <p:cNvPr id="30" name="Isosceles Triangle 29">
              <a:extLst>
                <a:ext uri="{FF2B5EF4-FFF2-40B4-BE49-F238E27FC236}">
                  <a16:creationId xmlns:a16="http://schemas.microsoft.com/office/drawing/2014/main" id="{5832DB0F-F6E5-4B6E-86DC-8AB4B7123335}"/>
                </a:ext>
              </a:extLst>
            </p:cNvPr>
            <p:cNvSpPr/>
            <p:nvPr/>
          </p:nvSpPr>
          <p:spPr>
            <a:xfrm rot="16200000" flipH="1">
              <a:off x="3880358" y="3070830"/>
              <a:ext cx="409436" cy="718475"/>
            </a:xfrm>
            <a:prstGeom prst="triangle">
              <a:avLst>
                <a:gd name="adj" fmla="val 331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Times New Roman" pitchFamily="18" charset="0"/>
                <a:cs typeface="Times New Roman" pitchFamily="18" charset="0"/>
              </a:endParaRPr>
            </a:p>
          </p:txBody>
        </p:sp>
        <p:sp>
          <p:nvSpPr>
            <p:cNvPr id="31" name="Freeform 90">
              <a:extLst>
                <a:ext uri="{FF2B5EF4-FFF2-40B4-BE49-F238E27FC236}">
                  <a16:creationId xmlns:a16="http://schemas.microsoft.com/office/drawing/2014/main" id="{B6037704-1F47-441C-A1EB-9B79919180B7}"/>
                </a:ext>
              </a:extLst>
            </p:cNvPr>
            <p:cNvSpPr/>
            <p:nvPr/>
          </p:nvSpPr>
          <p:spPr>
            <a:xfrm flipH="1" flipV="1">
              <a:off x="2142696" y="1800414"/>
              <a:ext cx="3057100" cy="1351129"/>
            </a:xfrm>
            <a:custGeom>
              <a:avLst/>
              <a:gdLst>
                <a:gd name="connsiteX0" fmla="*/ 2789494 w 3057100"/>
                <a:gd name="connsiteY0" fmla="*/ 1351129 h 1351129"/>
                <a:gd name="connsiteX1" fmla="*/ 267605 w 3057100"/>
                <a:gd name="connsiteY1" fmla="*/ 1351129 h 1351129"/>
                <a:gd name="connsiteX2" fmla="*/ 0 w 3057100"/>
                <a:gd name="connsiteY2" fmla="*/ 1083524 h 1351129"/>
                <a:gd name="connsiteX3" fmla="*/ 0 w 3057100"/>
                <a:gd name="connsiteY3" fmla="*/ 259308 h 1351129"/>
                <a:gd name="connsiteX4" fmla="*/ 1 w 3057100"/>
                <a:gd name="connsiteY4" fmla="*/ 259308 h 1351129"/>
                <a:gd name="connsiteX5" fmla="*/ 1 w 3057100"/>
                <a:gd name="connsiteY5" fmla="*/ 0 h 1351129"/>
                <a:gd name="connsiteX6" fmla="*/ 3057100 w 3057100"/>
                <a:gd name="connsiteY6" fmla="*/ 259308 h 1351129"/>
                <a:gd name="connsiteX7" fmla="*/ 3057099 w 3057100"/>
                <a:gd name="connsiteY7" fmla="*/ 259308 h 1351129"/>
                <a:gd name="connsiteX8" fmla="*/ 3057099 w 3057100"/>
                <a:gd name="connsiteY8" fmla="*/ 1083524 h 1351129"/>
                <a:gd name="connsiteX9" fmla="*/ 2789494 w 3057100"/>
                <a:gd name="connsiteY9" fmla="*/ 1351129 h 135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7100" h="1351129">
                  <a:moveTo>
                    <a:pt x="2789494" y="1351129"/>
                  </a:moveTo>
                  <a:lnTo>
                    <a:pt x="267605" y="1351129"/>
                  </a:lnTo>
                  <a:cubicBezTo>
                    <a:pt x="119811" y="1351129"/>
                    <a:pt x="0" y="1231318"/>
                    <a:pt x="0" y="1083524"/>
                  </a:cubicBezTo>
                  <a:lnTo>
                    <a:pt x="0" y="259308"/>
                  </a:lnTo>
                  <a:lnTo>
                    <a:pt x="1" y="259308"/>
                  </a:lnTo>
                  <a:lnTo>
                    <a:pt x="1" y="0"/>
                  </a:lnTo>
                  <a:lnTo>
                    <a:pt x="3057100" y="259308"/>
                  </a:lnTo>
                  <a:lnTo>
                    <a:pt x="3057099" y="259308"/>
                  </a:lnTo>
                  <a:lnTo>
                    <a:pt x="3057099" y="1083524"/>
                  </a:lnTo>
                  <a:cubicBezTo>
                    <a:pt x="3057099" y="1231318"/>
                    <a:pt x="2937288" y="1351129"/>
                    <a:pt x="2789494" y="1351129"/>
                  </a:cubicBezTo>
                  <a:close/>
                </a:path>
              </a:pathLst>
            </a:custGeom>
            <a:solidFill>
              <a:srgbClr val="B8F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Times New Roman" pitchFamily="18" charset="0"/>
                <a:cs typeface="Times New Roman" pitchFamily="18" charset="0"/>
              </a:endParaRPr>
            </a:p>
          </p:txBody>
        </p:sp>
        <p:sp>
          <p:nvSpPr>
            <p:cNvPr id="35" name="Isosceles Triangle 34">
              <a:extLst>
                <a:ext uri="{FF2B5EF4-FFF2-40B4-BE49-F238E27FC236}">
                  <a16:creationId xmlns:a16="http://schemas.microsoft.com/office/drawing/2014/main" id="{A1B92F39-3F92-487F-B478-21E67EE64B16}"/>
                </a:ext>
              </a:extLst>
            </p:cNvPr>
            <p:cNvSpPr/>
            <p:nvPr/>
          </p:nvSpPr>
          <p:spPr>
            <a:xfrm rot="5400000">
              <a:off x="4258099" y="2423924"/>
              <a:ext cx="409436" cy="1473957"/>
            </a:xfrm>
            <a:prstGeom prst="triangle">
              <a:avLst>
                <a:gd name="adj" fmla="val 30625"/>
              </a:avLst>
            </a:prstGeom>
            <a:gradFill flip="none" rotWithShape="1">
              <a:gsLst>
                <a:gs pos="2655">
                  <a:srgbClr val="FFC000"/>
                </a:gs>
                <a:gs pos="56000">
                  <a:srgbClr val="8A26EE"/>
                </a:gs>
              </a:gsLst>
              <a:lin ang="16200000" scaled="1"/>
              <a:tileRect/>
            </a:gradFill>
            <a:ln>
              <a:noFill/>
            </a:ln>
            <a:effectLst>
              <a:outerShdw blurRad="114300" dist="38100" dir="5400000" sx="96000" sy="96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Times New Roman" pitchFamily="18" charset="0"/>
                <a:cs typeface="Times New Roman" pitchFamily="18" charset="0"/>
              </a:endParaRPr>
            </a:p>
          </p:txBody>
        </p:sp>
        <p:sp>
          <p:nvSpPr>
            <p:cNvPr id="37" name="Pentagon 92">
              <a:extLst>
                <a:ext uri="{FF2B5EF4-FFF2-40B4-BE49-F238E27FC236}">
                  <a16:creationId xmlns:a16="http://schemas.microsoft.com/office/drawing/2014/main" id="{72567342-D855-4203-BB1C-3F014A2F0D19}"/>
                </a:ext>
              </a:extLst>
            </p:cNvPr>
            <p:cNvSpPr/>
            <p:nvPr/>
          </p:nvSpPr>
          <p:spPr>
            <a:xfrm rot="5400000">
              <a:off x="2125591" y="1726830"/>
              <a:ext cx="421139" cy="364650"/>
            </a:xfrm>
            <a:prstGeom prst="homePlate">
              <a:avLst>
                <a:gd name="adj" fmla="val 2354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Times New Roman" pitchFamily="18" charset="0"/>
                <a:cs typeface="Times New Roman" pitchFamily="18" charset="0"/>
              </a:endParaRPr>
            </a:p>
          </p:txBody>
        </p:sp>
        <p:sp>
          <p:nvSpPr>
            <p:cNvPr id="38" name="Right Triangle 37">
              <a:extLst>
                <a:ext uri="{FF2B5EF4-FFF2-40B4-BE49-F238E27FC236}">
                  <a16:creationId xmlns:a16="http://schemas.microsoft.com/office/drawing/2014/main" id="{E3F7DAC5-B76D-410F-BDA7-B1A1D735A1FD}"/>
                </a:ext>
              </a:extLst>
            </p:cNvPr>
            <p:cNvSpPr/>
            <p:nvPr/>
          </p:nvSpPr>
          <p:spPr>
            <a:xfrm>
              <a:off x="2609474" y="1649460"/>
              <a:ext cx="147311" cy="99330"/>
            </a:xfrm>
            <a:prstGeom prst="rtTriangle">
              <a:avLst/>
            </a:prstGeom>
            <a:solidFill>
              <a:srgbClr val="470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Times New Roman" pitchFamily="18" charset="0"/>
                <a:cs typeface="Times New Roman" pitchFamily="18" charset="0"/>
              </a:endParaRPr>
            </a:p>
          </p:txBody>
        </p:sp>
        <p:sp>
          <p:nvSpPr>
            <p:cNvPr id="40" name="TextBox 39">
              <a:extLst>
                <a:ext uri="{FF2B5EF4-FFF2-40B4-BE49-F238E27FC236}">
                  <a16:creationId xmlns:a16="http://schemas.microsoft.com/office/drawing/2014/main" id="{23EAAA3D-12FF-482D-AF3F-95195720B1B9}"/>
                </a:ext>
              </a:extLst>
            </p:cNvPr>
            <p:cNvSpPr txBox="1"/>
            <p:nvPr/>
          </p:nvSpPr>
          <p:spPr>
            <a:xfrm>
              <a:off x="2392452" y="1846977"/>
              <a:ext cx="2854349" cy="991473"/>
            </a:xfrm>
            <a:prstGeom prst="rect">
              <a:avLst/>
            </a:prstGeom>
            <a:noFill/>
          </p:spPr>
          <p:txBody>
            <a:bodyPr wrap="square" rtlCol="0">
              <a:spAutoFit/>
            </a:bodyPr>
            <a:lstStyle/>
            <a:p>
              <a:r>
                <a:rPr kumimoji="0" lang="en-US" sz="2400" b="1" i="0" u="none" strike="noStrike" kern="1200" cap="none" spc="0" normalizeH="0" noProof="0" dirty="0">
                  <a:ln>
                    <a:noFill/>
                  </a:ln>
                  <a:solidFill>
                    <a:srgbClr val="0033CC"/>
                  </a:solidFill>
                  <a:effectLst/>
                  <a:uLnTx/>
                  <a:uFillTx/>
                  <a:latin typeface="Times New Roman" pitchFamily="18" charset="0"/>
                  <a:cs typeface="Times New Roman" pitchFamily="18" charset="0"/>
                </a:rPr>
                <a:t> </a:t>
              </a:r>
              <a:r>
                <a:rPr lang="vi-VN" altLang="vi-VN" sz="2400" dirty="0"/>
                <a:t>Chương trình GDPT mới</a:t>
              </a:r>
              <a:r>
                <a:rPr lang="en-US" altLang="vi-VN" sz="2400" dirty="0"/>
                <a:t> 2018 </a:t>
              </a:r>
              <a:r>
                <a:rPr lang="en-US" altLang="vi-VN" sz="2400" dirty="0" err="1"/>
                <a:t>với</a:t>
              </a:r>
              <a:r>
                <a:rPr lang="en-US" altLang="vi-VN" sz="2400" dirty="0"/>
                <a:t> </a:t>
              </a:r>
              <a:r>
                <a:rPr lang="en-US" altLang="vi-VN" sz="2400" dirty="0" err="1"/>
                <a:t>yêu</a:t>
              </a:r>
              <a:r>
                <a:rPr lang="en-US" altLang="vi-VN" sz="2400" dirty="0"/>
                <a:t> </a:t>
              </a:r>
              <a:r>
                <a:rPr lang="en-US" altLang="vi-VN" sz="2400" dirty="0" err="1"/>
                <a:t>cầu</a:t>
              </a:r>
              <a:r>
                <a:rPr lang="en-US" altLang="vi-VN" sz="2400" dirty="0"/>
                <a:t> </a:t>
              </a:r>
              <a:r>
                <a:rPr lang="en-US" altLang="vi-VN" sz="2400" dirty="0" err="1"/>
                <a:t>là</a:t>
              </a:r>
              <a:r>
                <a:rPr lang="en-US" altLang="vi-VN" sz="2400" dirty="0"/>
                <a:t> </a:t>
              </a:r>
              <a:r>
                <a:rPr lang="en-US" altLang="vi-VN" sz="2400" dirty="0" err="1"/>
                <a:t>giúp</a:t>
              </a:r>
              <a:r>
                <a:rPr lang="en-US" altLang="vi-VN" sz="2400" dirty="0"/>
                <a:t>:</a:t>
              </a:r>
              <a:endParaRPr lang="vi-VN" sz="2400" dirty="0"/>
            </a:p>
          </p:txBody>
        </p:sp>
        <p:sp>
          <p:nvSpPr>
            <p:cNvPr id="41" name="Oval 40">
              <a:extLst>
                <a:ext uri="{FF2B5EF4-FFF2-40B4-BE49-F238E27FC236}">
                  <a16:creationId xmlns:a16="http://schemas.microsoft.com/office/drawing/2014/main" id="{BC393300-48A0-4537-AB20-D77B0342D23B}"/>
                </a:ext>
              </a:extLst>
            </p:cNvPr>
            <p:cNvSpPr/>
            <p:nvPr/>
          </p:nvSpPr>
          <p:spPr>
            <a:xfrm flipV="1">
              <a:off x="2560320" y="3651314"/>
              <a:ext cx="2360921" cy="45720"/>
            </a:xfrm>
            <a:prstGeom prst="ellipse">
              <a:avLst/>
            </a:prstGeom>
            <a:solidFill>
              <a:schemeClr val="bg1">
                <a:lumMod val="75000"/>
              </a:schemeClr>
            </a:solidFill>
            <a:ln>
              <a:noFill/>
            </a:ln>
            <a:effectLst>
              <a:outerShdw blurRad="2540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Times New Roman" pitchFamily="18" charset="0"/>
                <a:cs typeface="Times New Roman" pitchFamily="18" charset="0"/>
              </a:endParaRPr>
            </a:p>
          </p:txBody>
        </p:sp>
      </p:grpSp>
      <p:grpSp>
        <p:nvGrpSpPr>
          <p:cNvPr id="42" name="Group 41">
            <a:extLst>
              <a:ext uri="{FF2B5EF4-FFF2-40B4-BE49-F238E27FC236}">
                <a16:creationId xmlns:a16="http://schemas.microsoft.com/office/drawing/2014/main" id="{EF7A18C2-EE08-45C9-AE58-A2153F2F4622}"/>
              </a:ext>
            </a:extLst>
          </p:cNvPr>
          <p:cNvGrpSpPr/>
          <p:nvPr/>
        </p:nvGrpSpPr>
        <p:grpSpPr>
          <a:xfrm>
            <a:off x="1585119" y="2108595"/>
            <a:ext cx="6781799" cy="1741165"/>
            <a:chOff x="2066937" y="1619627"/>
            <a:chExt cx="3132859" cy="2077407"/>
          </a:xfrm>
        </p:grpSpPr>
        <p:sp>
          <p:nvSpPr>
            <p:cNvPr id="43" name="Isosceles Triangle 42">
              <a:extLst>
                <a:ext uri="{FF2B5EF4-FFF2-40B4-BE49-F238E27FC236}">
                  <a16:creationId xmlns:a16="http://schemas.microsoft.com/office/drawing/2014/main" id="{5832DB0F-F6E5-4B6E-86DC-8AB4B7123335}"/>
                </a:ext>
              </a:extLst>
            </p:cNvPr>
            <p:cNvSpPr/>
            <p:nvPr/>
          </p:nvSpPr>
          <p:spPr>
            <a:xfrm rot="16200000" flipH="1">
              <a:off x="3880358" y="3070830"/>
              <a:ext cx="409436" cy="718475"/>
            </a:xfrm>
            <a:prstGeom prst="triangle">
              <a:avLst>
                <a:gd name="adj" fmla="val 331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Times New Roman" pitchFamily="18" charset="0"/>
                <a:cs typeface="Times New Roman" pitchFamily="18" charset="0"/>
              </a:endParaRPr>
            </a:p>
          </p:txBody>
        </p:sp>
        <p:sp>
          <p:nvSpPr>
            <p:cNvPr id="44" name="Freeform 90">
              <a:extLst>
                <a:ext uri="{FF2B5EF4-FFF2-40B4-BE49-F238E27FC236}">
                  <a16:creationId xmlns:a16="http://schemas.microsoft.com/office/drawing/2014/main" id="{B6037704-1F47-441C-A1EB-9B79919180B7}"/>
                </a:ext>
              </a:extLst>
            </p:cNvPr>
            <p:cNvSpPr/>
            <p:nvPr/>
          </p:nvSpPr>
          <p:spPr>
            <a:xfrm flipH="1" flipV="1">
              <a:off x="2142696" y="1733265"/>
              <a:ext cx="3057100" cy="1351129"/>
            </a:xfrm>
            <a:custGeom>
              <a:avLst/>
              <a:gdLst>
                <a:gd name="connsiteX0" fmla="*/ 2789494 w 3057100"/>
                <a:gd name="connsiteY0" fmla="*/ 1351129 h 1351129"/>
                <a:gd name="connsiteX1" fmla="*/ 267605 w 3057100"/>
                <a:gd name="connsiteY1" fmla="*/ 1351129 h 1351129"/>
                <a:gd name="connsiteX2" fmla="*/ 0 w 3057100"/>
                <a:gd name="connsiteY2" fmla="*/ 1083524 h 1351129"/>
                <a:gd name="connsiteX3" fmla="*/ 0 w 3057100"/>
                <a:gd name="connsiteY3" fmla="*/ 259308 h 1351129"/>
                <a:gd name="connsiteX4" fmla="*/ 1 w 3057100"/>
                <a:gd name="connsiteY4" fmla="*/ 259308 h 1351129"/>
                <a:gd name="connsiteX5" fmla="*/ 1 w 3057100"/>
                <a:gd name="connsiteY5" fmla="*/ 0 h 1351129"/>
                <a:gd name="connsiteX6" fmla="*/ 3057100 w 3057100"/>
                <a:gd name="connsiteY6" fmla="*/ 259308 h 1351129"/>
                <a:gd name="connsiteX7" fmla="*/ 3057099 w 3057100"/>
                <a:gd name="connsiteY7" fmla="*/ 259308 h 1351129"/>
                <a:gd name="connsiteX8" fmla="*/ 3057099 w 3057100"/>
                <a:gd name="connsiteY8" fmla="*/ 1083524 h 1351129"/>
                <a:gd name="connsiteX9" fmla="*/ 2789494 w 3057100"/>
                <a:gd name="connsiteY9" fmla="*/ 1351129 h 135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7100" h="1351129">
                  <a:moveTo>
                    <a:pt x="2789494" y="1351129"/>
                  </a:moveTo>
                  <a:lnTo>
                    <a:pt x="267605" y="1351129"/>
                  </a:lnTo>
                  <a:cubicBezTo>
                    <a:pt x="119811" y="1351129"/>
                    <a:pt x="0" y="1231318"/>
                    <a:pt x="0" y="1083524"/>
                  </a:cubicBezTo>
                  <a:lnTo>
                    <a:pt x="0" y="259308"/>
                  </a:lnTo>
                  <a:lnTo>
                    <a:pt x="1" y="259308"/>
                  </a:lnTo>
                  <a:lnTo>
                    <a:pt x="1" y="0"/>
                  </a:lnTo>
                  <a:lnTo>
                    <a:pt x="3057100" y="259308"/>
                  </a:lnTo>
                  <a:lnTo>
                    <a:pt x="3057099" y="259308"/>
                  </a:lnTo>
                  <a:lnTo>
                    <a:pt x="3057099" y="1083524"/>
                  </a:lnTo>
                  <a:cubicBezTo>
                    <a:pt x="3057099" y="1231318"/>
                    <a:pt x="2937288" y="1351129"/>
                    <a:pt x="2789494" y="1351129"/>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Times New Roman" pitchFamily="18" charset="0"/>
                <a:cs typeface="Times New Roman" pitchFamily="18" charset="0"/>
              </a:endParaRPr>
            </a:p>
          </p:txBody>
        </p:sp>
        <p:sp>
          <p:nvSpPr>
            <p:cNvPr id="45" name="Isosceles Triangle 44">
              <a:extLst>
                <a:ext uri="{FF2B5EF4-FFF2-40B4-BE49-F238E27FC236}">
                  <a16:creationId xmlns:a16="http://schemas.microsoft.com/office/drawing/2014/main" id="{A1B92F39-3F92-487F-B478-21E67EE64B16}"/>
                </a:ext>
              </a:extLst>
            </p:cNvPr>
            <p:cNvSpPr/>
            <p:nvPr/>
          </p:nvSpPr>
          <p:spPr>
            <a:xfrm rot="5400000">
              <a:off x="4258099" y="2423924"/>
              <a:ext cx="409436" cy="1473957"/>
            </a:xfrm>
            <a:prstGeom prst="triangle">
              <a:avLst>
                <a:gd name="adj" fmla="val 30625"/>
              </a:avLst>
            </a:prstGeom>
            <a:gradFill flip="none" rotWithShape="1">
              <a:gsLst>
                <a:gs pos="2655">
                  <a:srgbClr val="FFC000"/>
                </a:gs>
                <a:gs pos="56000">
                  <a:srgbClr val="8A26EE"/>
                </a:gs>
              </a:gsLst>
              <a:lin ang="16200000" scaled="1"/>
              <a:tileRect/>
            </a:gradFill>
            <a:ln>
              <a:noFill/>
            </a:ln>
            <a:effectLst>
              <a:outerShdw blurRad="114300" dist="38100" dir="5400000" sx="96000" sy="96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Times New Roman" pitchFamily="18" charset="0"/>
                <a:cs typeface="Times New Roman" pitchFamily="18" charset="0"/>
              </a:endParaRPr>
            </a:p>
          </p:txBody>
        </p:sp>
        <p:sp>
          <p:nvSpPr>
            <p:cNvPr id="46" name="Pentagon 92">
              <a:extLst>
                <a:ext uri="{FF2B5EF4-FFF2-40B4-BE49-F238E27FC236}">
                  <a16:creationId xmlns:a16="http://schemas.microsoft.com/office/drawing/2014/main" id="{72567342-D855-4203-BB1C-3F014A2F0D19}"/>
                </a:ext>
              </a:extLst>
            </p:cNvPr>
            <p:cNvSpPr/>
            <p:nvPr/>
          </p:nvSpPr>
          <p:spPr>
            <a:xfrm rot="5400000">
              <a:off x="2077372" y="1690246"/>
              <a:ext cx="422823" cy="341253"/>
            </a:xfrm>
            <a:prstGeom prst="homePlate">
              <a:avLst>
                <a:gd name="adj" fmla="val 2354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Times New Roman" pitchFamily="18" charset="0"/>
                <a:cs typeface="Times New Roman" pitchFamily="18" charset="0"/>
              </a:endParaRPr>
            </a:p>
          </p:txBody>
        </p:sp>
        <p:sp>
          <p:nvSpPr>
            <p:cNvPr id="47" name="Right Triangle 46">
              <a:extLst>
                <a:ext uri="{FF2B5EF4-FFF2-40B4-BE49-F238E27FC236}">
                  <a16:creationId xmlns:a16="http://schemas.microsoft.com/office/drawing/2014/main" id="{E3F7DAC5-B76D-410F-BDA7-B1A1D735A1FD}"/>
                </a:ext>
              </a:extLst>
            </p:cNvPr>
            <p:cNvSpPr/>
            <p:nvPr/>
          </p:nvSpPr>
          <p:spPr>
            <a:xfrm>
              <a:off x="2609474" y="1649460"/>
              <a:ext cx="147311" cy="99330"/>
            </a:xfrm>
            <a:prstGeom prst="rtTriangle">
              <a:avLst/>
            </a:prstGeom>
            <a:solidFill>
              <a:srgbClr val="470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Times New Roman" pitchFamily="18" charset="0"/>
                <a:cs typeface="Times New Roman" pitchFamily="18" charset="0"/>
              </a:endParaRPr>
            </a:p>
          </p:txBody>
        </p:sp>
        <p:sp>
          <p:nvSpPr>
            <p:cNvPr id="49" name="TextBox 48">
              <a:extLst>
                <a:ext uri="{FF2B5EF4-FFF2-40B4-BE49-F238E27FC236}">
                  <a16:creationId xmlns:a16="http://schemas.microsoft.com/office/drawing/2014/main" id="{23EAAA3D-12FF-482D-AF3F-95195720B1B9}"/>
                </a:ext>
              </a:extLst>
            </p:cNvPr>
            <p:cNvSpPr txBox="1"/>
            <p:nvPr/>
          </p:nvSpPr>
          <p:spPr>
            <a:xfrm>
              <a:off x="2066937" y="1619627"/>
              <a:ext cx="2944200" cy="1432128"/>
            </a:xfrm>
            <a:prstGeom prst="rect">
              <a:avLst/>
            </a:prstGeom>
            <a:noFill/>
          </p:spPr>
          <p:txBody>
            <a:bodyPr wrap="square" rtlCol="0">
              <a:spAutoFit/>
            </a:bodyPr>
            <a:lstStyle/>
            <a:p>
              <a:pPr lvl="0" algn="just">
                <a:defRPr/>
              </a:pPr>
              <a:r>
                <a:rPr lang="en-US" altLang="vi-VN" sz="2400" dirty="0">
                  <a:sym typeface="Arial"/>
                </a:rPr>
                <a:t> </a:t>
              </a:r>
              <a:r>
                <a:rPr lang="vi-VN" altLang="vi-VN" sz="2400" dirty="0">
                  <a:sym typeface="Arial"/>
                </a:rPr>
                <a:t> </a:t>
              </a:r>
              <a:r>
                <a:rPr lang="en-US" altLang="vi-VN" sz="2400" dirty="0">
                  <a:sym typeface="Arial"/>
                </a:rPr>
                <a:t> </a:t>
              </a:r>
              <a:r>
                <a:rPr lang="vi-VN" altLang="vi-VN" sz="2400" dirty="0">
                  <a:sym typeface="Arial"/>
                </a:rPr>
                <a:t>Học sinh làm chủ kiến thức phổ thông</a:t>
              </a:r>
              <a:r>
                <a:rPr lang="en-US" altLang="vi-VN" sz="2400" dirty="0">
                  <a:sym typeface="Arial"/>
                </a:rPr>
                <a:t>.</a:t>
              </a:r>
            </a:p>
            <a:p>
              <a:pPr lvl="0" algn="just">
                <a:defRPr/>
              </a:pPr>
              <a:r>
                <a:rPr lang="en-US" altLang="vi-VN" sz="2400" dirty="0"/>
                <a:t> </a:t>
              </a:r>
              <a:r>
                <a:rPr lang="vi-VN" altLang="vi-VN" sz="2400" dirty="0"/>
                <a:t>Vận dụng hiệu quả kiến thức vào đời sống và tự học suốt đời</a:t>
              </a:r>
              <a:endParaRPr kumimoji="0" lang="en-US" sz="2400" b="1" i="0" u="none" strike="noStrike" kern="1200" cap="none" spc="0" normalizeH="0" baseline="0" noProof="0" dirty="0">
                <a:ln>
                  <a:noFill/>
                </a:ln>
                <a:solidFill>
                  <a:srgbClr val="0033CC"/>
                </a:solidFill>
                <a:effectLst/>
                <a:uLnTx/>
                <a:uFillTx/>
                <a:latin typeface="Times New Roman" pitchFamily="18" charset="0"/>
                <a:cs typeface="Times New Roman" pitchFamily="18" charset="0"/>
              </a:endParaRPr>
            </a:p>
          </p:txBody>
        </p:sp>
        <p:sp>
          <p:nvSpPr>
            <p:cNvPr id="50" name="Oval 49">
              <a:extLst>
                <a:ext uri="{FF2B5EF4-FFF2-40B4-BE49-F238E27FC236}">
                  <a16:creationId xmlns:a16="http://schemas.microsoft.com/office/drawing/2014/main" id="{BC393300-48A0-4537-AB20-D77B0342D23B}"/>
                </a:ext>
              </a:extLst>
            </p:cNvPr>
            <p:cNvSpPr/>
            <p:nvPr/>
          </p:nvSpPr>
          <p:spPr>
            <a:xfrm flipV="1">
              <a:off x="2560320" y="3651314"/>
              <a:ext cx="2360921" cy="45720"/>
            </a:xfrm>
            <a:prstGeom prst="ellipse">
              <a:avLst/>
            </a:prstGeom>
            <a:solidFill>
              <a:schemeClr val="bg1">
                <a:lumMod val="75000"/>
              </a:schemeClr>
            </a:solidFill>
            <a:ln>
              <a:noFill/>
            </a:ln>
            <a:effectLst>
              <a:outerShdw blurRad="2540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Times New Roman" pitchFamily="18" charset="0"/>
                <a:cs typeface="Times New Roman" pitchFamily="18" charset="0"/>
              </a:endParaRPr>
            </a:p>
          </p:txBody>
        </p:sp>
      </p:grpSp>
      <p:grpSp>
        <p:nvGrpSpPr>
          <p:cNvPr id="51" name="Group 50">
            <a:extLst>
              <a:ext uri="{FF2B5EF4-FFF2-40B4-BE49-F238E27FC236}">
                <a16:creationId xmlns:a16="http://schemas.microsoft.com/office/drawing/2014/main" id="{EF7A18C2-EE08-45C9-AE58-A2153F2F4622}"/>
              </a:ext>
            </a:extLst>
          </p:cNvPr>
          <p:cNvGrpSpPr/>
          <p:nvPr/>
        </p:nvGrpSpPr>
        <p:grpSpPr>
          <a:xfrm>
            <a:off x="2925747" y="3505200"/>
            <a:ext cx="6677302" cy="1716161"/>
            <a:chOff x="2073263" y="1649460"/>
            <a:chExt cx="3126533" cy="2047574"/>
          </a:xfrm>
        </p:grpSpPr>
        <p:sp>
          <p:nvSpPr>
            <p:cNvPr id="52" name="Isosceles Triangle 51">
              <a:extLst>
                <a:ext uri="{FF2B5EF4-FFF2-40B4-BE49-F238E27FC236}">
                  <a16:creationId xmlns:a16="http://schemas.microsoft.com/office/drawing/2014/main" id="{5832DB0F-F6E5-4B6E-86DC-8AB4B7123335}"/>
                </a:ext>
              </a:extLst>
            </p:cNvPr>
            <p:cNvSpPr/>
            <p:nvPr/>
          </p:nvSpPr>
          <p:spPr>
            <a:xfrm rot="16200000" flipH="1">
              <a:off x="3880358" y="3070830"/>
              <a:ext cx="409436" cy="718475"/>
            </a:xfrm>
            <a:prstGeom prst="triangle">
              <a:avLst>
                <a:gd name="adj" fmla="val 331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Times New Roman" pitchFamily="18" charset="0"/>
                <a:cs typeface="Times New Roman" pitchFamily="18" charset="0"/>
              </a:endParaRPr>
            </a:p>
          </p:txBody>
        </p:sp>
        <p:sp>
          <p:nvSpPr>
            <p:cNvPr id="53" name="Freeform 90">
              <a:extLst>
                <a:ext uri="{FF2B5EF4-FFF2-40B4-BE49-F238E27FC236}">
                  <a16:creationId xmlns:a16="http://schemas.microsoft.com/office/drawing/2014/main" id="{B6037704-1F47-441C-A1EB-9B79919180B7}"/>
                </a:ext>
              </a:extLst>
            </p:cNvPr>
            <p:cNvSpPr/>
            <p:nvPr/>
          </p:nvSpPr>
          <p:spPr>
            <a:xfrm flipH="1" flipV="1">
              <a:off x="2142696" y="1733265"/>
              <a:ext cx="3057100" cy="1351129"/>
            </a:xfrm>
            <a:custGeom>
              <a:avLst/>
              <a:gdLst>
                <a:gd name="connsiteX0" fmla="*/ 2789494 w 3057100"/>
                <a:gd name="connsiteY0" fmla="*/ 1351129 h 1351129"/>
                <a:gd name="connsiteX1" fmla="*/ 267605 w 3057100"/>
                <a:gd name="connsiteY1" fmla="*/ 1351129 h 1351129"/>
                <a:gd name="connsiteX2" fmla="*/ 0 w 3057100"/>
                <a:gd name="connsiteY2" fmla="*/ 1083524 h 1351129"/>
                <a:gd name="connsiteX3" fmla="*/ 0 w 3057100"/>
                <a:gd name="connsiteY3" fmla="*/ 259308 h 1351129"/>
                <a:gd name="connsiteX4" fmla="*/ 1 w 3057100"/>
                <a:gd name="connsiteY4" fmla="*/ 259308 h 1351129"/>
                <a:gd name="connsiteX5" fmla="*/ 1 w 3057100"/>
                <a:gd name="connsiteY5" fmla="*/ 0 h 1351129"/>
                <a:gd name="connsiteX6" fmla="*/ 3057100 w 3057100"/>
                <a:gd name="connsiteY6" fmla="*/ 259308 h 1351129"/>
                <a:gd name="connsiteX7" fmla="*/ 3057099 w 3057100"/>
                <a:gd name="connsiteY7" fmla="*/ 259308 h 1351129"/>
                <a:gd name="connsiteX8" fmla="*/ 3057099 w 3057100"/>
                <a:gd name="connsiteY8" fmla="*/ 1083524 h 1351129"/>
                <a:gd name="connsiteX9" fmla="*/ 2789494 w 3057100"/>
                <a:gd name="connsiteY9" fmla="*/ 1351129 h 135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7100" h="1351129">
                  <a:moveTo>
                    <a:pt x="2789494" y="1351129"/>
                  </a:moveTo>
                  <a:lnTo>
                    <a:pt x="267605" y="1351129"/>
                  </a:lnTo>
                  <a:cubicBezTo>
                    <a:pt x="119811" y="1351129"/>
                    <a:pt x="0" y="1231318"/>
                    <a:pt x="0" y="1083524"/>
                  </a:cubicBezTo>
                  <a:lnTo>
                    <a:pt x="0" y="259308"/>
                  </a:lnTo>
                  <a:lnTo>
                    <a:pt x="1" y="259308"/>
                  </a:lnTo>
                  <a:lnTo>
                    <a:pt x="1" y="0"/>
                  </a:lnTo>
                  <a:lnTo>
                    <a:pt x="3057100" y="259308"/>
                  </a:lnTo>
                  <a:lnTo>
                    <a:pt x="3057099" y="259308"/>
                  </a:lnTo>
                  <a:lnTo>
                    <a:pt x="3057099" y="1083524"/>
                  </a:lnTo>
                  <a:cubicBezTo>
                    <a:pt x="3057099" y="1231318"/>
                    <a:pt x="2937288" y="1351129"/>
                    <a:pt x="2789494" y="1351129"/>
                  </a:cubicBez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Times New Roman" pitchFamily="18" charset="0"/>
                <a:cs typeface="Times New Roman" pitchFamily="18" charset="0"/>
              </a:endParaRPr>
            </a:p>
          </p:txBody>
        </p:sp>
        <p:sp>
          <p:nvSpPr>
            <p:cNvPr id="54" name="Isosceles Triangle 53">
              <a:extLst>
                <a:ext uri="{FF2B5EF4-FFF2-40B4-BE49-F238E27FC236}">
                  <a16:creationId xmlns:a16="http://schemas.microsoft.com/office/drawing/2014/main" id="{A1B92F39-3F92-487F-B478-21E67EE64B16}"/>
                </a:ext>
              </a:extLst>
            </p:cNvPr>
            <p:cNvSpPr/>
            <p:nvPr/>
          </p:nvSpPr>
          <p:spPr>
            <a:xfrm rot="5400000">
              <a:off x="4258099" y="2423924"/>
              <a:ext cx="409436" cy="1473957"/>
            </a:xfrm>
            <a:prstGeom prst="triangle">
              <a:avLst>
                <a:gd name="adj" fmla="val 30625"/>
              </a:avLst>
            </a:prstGeom>
            <a:gradFill flip="none" rotWithShape="1">
              <a:gsLst>
                <a:gs pos="2655">
                  <a:srgbClr val="FFC000"/>
                </a:gs>
                <a:gs pos="56000">
                  <a:srgbClr val="8A26EE"/>
                </a:gs>
              </a:gsLst>
              <a:lin ang="16200000" scaled="1"/>
              <a:tileRect/>
            </a:gradFill>
            <a:ln>
              <a:noFill/>
            </a:ln>
            <a:effectLst>
              <a:outerShdw blurRad="114300" dist="38100" dir="5400000" sx="96000" sy="96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Times New Roman" pitchFamily="18" charset="0"/>
                <a:cs typeface="Times New Roman" pitchFamily="18" charset="0"/>
              </a:endParaRPr>
            </a:p>
          </p:txBody>
        </p:sp>
        <p:sp>
          <p:nvSpPr>
            <p:cNvPr id="55" name="Pentagon 92">
              <a:extLst>
                <a:ext uri="{FF2B5EF4-FFF2-40B4-BE49-F238E27FC236}">
                  <a16:creationId xmlns:a16="http://schemas.microsoft.com/office/drawing/2014/main" id="{72567342-D855-4203-BB1C-3F014A2F0D19}"/>
                </a:ext>
              </a:extLst>
            </p:cNvPr>
            <p:cNvSpPr/>
            <p:nvPr/>
          </p:nvSpPr>
          <p:spPr>
            <a:xfrm rot="5400000">
              <a:off x="2154533" y="1648765"/>
              <a:ext cx="379683" cy="381077"/>
            </a:xfrm>
            <a:prstGeom prst="homePlate">
              <a:avLst>
                <a:gd name="adj" fmla="val 2354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Times New Roman" pitchFamily="18" charset="0"/>
                <a:cs typeface="Times New Roman" pitchFamily="18" charset="0"/>
              </a:endParaRPr>
            </a:p>
          </p:txBody>
        </p:sp>
        <p:sp>
          <p:nvSpPr>
            <p:cNvPr id="56" name="Right Triangle 55">
              <a:extLst>
                <a:ext uri="{FF2B5EF4-FFF2-40B4-BE49-F238E27FC236}">
                  <a16:creationId xmlns:a16="http://schemas.microsoft.com/office/drawing/2014/main" id="{E3F7DAC5-B76D-410F-BDA7-B1A1D735A1FD}"/>
                </a:ext>
              </a:extLst>
            </p:cNvPr>
            <p:cNvSpPr/>
            <p:nvPr/>
          </p:nvSpPr>
          <p:spPr>
            <a:xfrm>
              <a:off x="2609474" y="1649460"/>
              <a:ext cx="147311" cy="99330"/>
            </a:xfrm>
            <a:prstGeom prst="rtTriangle">
              <a:avLst/>
            </a:prstGeom>
            <a:solidFill>
              <a:srgbClr val="470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Times New Roman" pitchFamily="18" charset="0"/>
                <a:cs typeface="Times New Roman" pitchFamily="18" charset="0"/>
              </a:endParaRPr>
            </a:p>
          </p:txBody>
        </p:sp>
        <p:sp>
          <p:nvSpPr>
            <p:cNvPr id="58" name="TextBox 57">
              <a:extLst>
                <a:ext uri="{FF2B5EF4-FFF2-40B4-BE49-F238E27FC236}">
                  <a16:creationId xmlns:a16="http://schemas.microsoft.com/office/drawing/2014/main" id="{23EAAA3D-12FF-482D-AF3F-95195720B1B9}"/>
                </a:ext>
              </a:extLst>
            </p:cNvPr>
            <p:cNvSpPr txBox="1"/>
            <p:nvPr/>
          </p:nvSpPr>
          <p:spPr>
            <a:xfrm>
              <a:off x="2073263" y="1694150"/>
              <a:ext cx="3126533" cy="1432128"/>
            </a:xfrm>
            <a:prstGeom prst="rect">
              <a:avLst/>
            </a:prstGeom>
            <a:noFill/>
          </p:spPr>
          <p:txBody>
            <a:bodyPr wrap="square" rtlCol="0">
              <a:spAutoFit/>
            </a:bodyPr>
            <a:lstStyle/>
            <a:p>
              <a:pPr lvl="0" algn="just">
                <a:defRPr/>
              </a:pPr>
              <a:r>
                <a:rPr lang="vi-VN" altLang="vi-VN" sz="2400" dirty="0"/>
                <a:t>Có định hướng lựa chọn nghề nghiệp phù hợp</a:t>
              </a:r>
              <a:r>
                <a:rPr lang="en-US" altLang="vi-VN" sz="2400" dirty="0"/>
                <a:t>.</a:t>
              </a:r>
            </a:p>
            <a:p>
              <a:pPr algn="just">
                <a:defRPr/>
              </a:pPr>
              <a:r>
                <a:rPr lang="vi-VN" altLang="vi-VN" sz="2400" dirty="0"/>
                <a:t> Xây dựng và phát triển hài hòa các mối quan hệ xã hội</a:t>
              </a:r>
              <a:endParaRPr lang="vi-VN" sz="2400" dirty="0"/>
            </a:p>
          </p:txBody>
        </p:sp>
        <p:sp>
          <p:nvSpPr>
            <p:cNvPr id="59" name="Oval 58">
              <a:extLst>
                <a:ext uri="{FF2B5EF4-FFF2-40B4-BE49-F238E27FC236}">
                  <a16:creationId xmlns:a16="http://schemas.microsoft.com/office/drawing/2014/main" id="{BC393300-48A0-4537-AB20-D77B0342D23B}"/>
                </a:ext>
              </a:extLst>
            </p:cNvPr>
            <p:cNvSpPr/>
            <p:nvPr/>
          </p:nvSpPr>
          <p:spPr>
            <a:xfrm flipV="1">
              <a:off x="2560320" y="3651314"/>
              <a:ext cx="2360921" cy="45720"/>
            </a:xfrm>
            <a:prstGeom prst="ellipse">
              <a:avLst/>
            </a:prstGeom>
            <a:solidFill>
              <a:schemeClr val="bg1">
                <a:lumMod val="75000"/>
              </a:schemeClr>
            </a:solidFill>
            <a:ln>
              <a:noFill/>
            </a:ln>
            <a:effectLst>
              <a:outerShdw blurRad="2540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Times New Roman" pitchFamily="18" charset="0"/>
                <a:cs typeface="Times New Roman" pitchFamily="18" charset="0"/>
              </a:endParaRPr>
            </a:p>
          </p:txBody>
        </p:sp>
      </p:grpSp>
      <p:grpSp>
        <p:nvGrpSpPr>
          <p:cNvPr id="60" name="Group 59">
            <a:extLst>
              <a:ext uri="{FF2B5EF4-FFF2-40B4-BE49-F238E27FC236}">
                <a16:creationId xmlns:a16="http://schemas.microsoft.com/office/drawing/2014/main" id="{EF7A18C2-EE08-45C9-AE58-A2153F2F4622}"/>
              </a:ext>
            </a:extLst>
          </p:cNvPr>
          <p:cNvGrpSpPr/>
          <p:nvPr/>
        </p:nvGrpSpPr>
        <p:grpSpPr>
          <a:xfrm>
            <a:off x="4600107" y="4876800"/>
            <a:ext cx="6553596" cy="1790480"/>
            <a:chOff x="2131186" y="1649460"/>
            <a:chExt cx="3068610" cy="2047574"/>
          </a:xfrm>
        </p:grpSpPr>
        <p:sp>
          <p:nvSpPr>
            <p:cNvPr id="61" name="Isosceles Triangle 60">
              <a:extLst>
                <a:ext uri="{FF2B5EF4-FFF2-40B4-BE49-F238E27FC236}">
                  <a16:creationId xmlns:a16="http://schemas.microsoft.com/office/drawing/2014/main" id="{5832DB0F-F6E5-4B6E-86DC-8AB4B7123335}"/>
                </a:ext>
              </a:extLst>
            </p:cNvPr>
            <p:cNvSpPr/>
            <p:nvPr/>
          </p:nvSpPr>
          <p:spPr>
            <a:xfrm rot="16200000" flipH="1">
              <a:off x="3880358" y="3070830"/>
              <a:ext cx="409436" cy="718475"/>
            </a:xfrm>
            <a:prstGeom prst="triangle">
              <a:avLst>
                <a:gd name="adj" fmla="val 331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Times New Roman" pitchFamily="18" charset="0"/>
                <a:cs typeface="Times New Roman" pitchFamily="18" charset="0"/>
              </a:endParaRPr>
            </a:p>
          </p:txBody>
        </p:sp>
        <p:sp>
          <p:nvSpPr>
            <p:cNvPr id="62" name="Freeform 90">
              <a:extLst>
                <a:ext uri="{FF2B5EF4-FFF2-40B4-BE49-F238E27FC236}">
                  <a16:creationId xmlns:a16="http://schemas.microsoft.com/office/drawing/2014/main" id="{B6037704-1F47-441C-A1EB-9B79919180B7}"/>
                </a:ext>
              </a:extLst>
            </p:cNvPr>
            <p:cNvSpPr/>
            <p:nvPr/>
          </p:nvSpPr>
          <p:spPr>
            <a:xfrm flipH="1" flipV="1">
              <a:off x="2142696" y="1733265"/>
              <a:ext cx="3057100" cy="1351129"/>
            </a:xfrm>
            <a:custGeom>
              <a:avLst/>
              <a:gdLst>
                <a:gd name="connsiteX0" fmla="*/ 2789494 w 3057100"/>
                <a:gd name="connsiteY0" fmla="*/ 1351129 h 1351129"/>
                <a:gd name="connsiteX1" fmla="*/ 267605 w 3057100"/>
                <a:gd name="connsiteY1" fmla="*/ 1351129 h 1351129"/>
                <a:gd name="connsiteX2" fmla="*/ 0 w 3057100"/>
                <a:gd name="connsiteY2" fmla="*/ 1083524 h 1351129"/>
                <a:gd name="connsiteX3" fmla="*/ 0 w 3057100"/>
                <a:gd name="connsiteY3" fmla="*/ 259308 h 1351129"/>
                <a:gd name="connsiteX4" fmla="*/ 1 w 3057100"/>
                <a:gd name="connsiteY4" fmla="*/ 259308 h 1351129"/>
                <a:gd name="connsiteX5" fmla="*/ 1 w 3057100"/>
                <a:gd name="connsiteY5" fmla="*/ 0 h 1351129"/>
                <a:gd name="connsiteX6" fmla="*/ 3057100 w 3057100"/>
                <a:gd name="connsiteY6" fmla="*/ 259308 h 1351129"/>
                <a:gd name="connsiteX7" fmla="*/ 3057099 w 3057100"/>
                <a:gd name="connsiteY7" fmla="*/ 259308 h 1351129"/>
                <a:gd name="connsiteX8" fmla="*/ 3057099 w 3057100"/>
                <a:gd name="connsiteY8" fmla="*/ 1083524 h 1351129"/>
                <a:gd name="connsiteX9" fmla="*/ 2789494 w 3057100"/>
                <a:gd name="connsiteY9" fmla="*/ 1351129 h 135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7100" h="1351129">
                  <a:moveTo>
                    <a:pt x="2789494" y="1351129"/>
                  </a:moveTo>
                  <a:lnTo>
                    <a:pt x="267605" y="1351129"/>
                  </a:lnTo>
                  <a:cubicBezTo>
                    <a:pt x="119811" y="1351129"/>
                    <a:pt x="0" y="1231318"/>
                    <a:pt x="0" y="1083524"/>
                  </a:cubicBezTo>
                  <a:lnTo>
                    <a:pt x="0" y="259308"/>
                  </a:lnTo>
                  <a:lnTo>
                    <a:pt x="1" y="259308"/>
                  </a:lnTo>
                  <a:lnTo>
                    <a:pt x="1" y="0"/>
                  </a:lnTo>
                  <a:lnTo>
                    <a:pt x="3057100" y="259308"/>
                  </a:lnTo>
                  <a:lnTo>
                    <a:pt x="3057099" y="259308"/>
                  </a:lnTo>
                  <a:lnTo>
                    <a:pt x="3057099" y="1083524"/>
                  </a:lnTo>
                  <a:cubicBezTo>
                    <a:pt x="3057099" y="1231318"/>
                    <a:pt x="2937288" y="1351129"/>
                    <a:pt x="2789494" y="1351129"/>
                  </a:cubicBezTo>
                  <a:close/>
                </a:path>
              </a:pathLst>
            </a:cu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Times New Roman" pitchFamily="18" charset="0"/>
                <a:cs typeface="Times New Roman" pitchFamily="18" charset="0"/>
              </a:endParaRPr>
            </a:p>
          </p:txBody>
        </p:sp>
        <p:sp>
          <p:nvSpPr>
            <p:cNvPr id="63" name="Isosceles Triangle 62">
              <a:extLst>
                <a:ext uri="{FF2B5EF4-FFF2-40B4-BE49-F238E27FC236}">
                  <a16:creationId xmlns:a16="http://schemas.microsoft.com/office/drawing/2014/main" id="{A1B92F39-3F92-487F-B478-21E67EE64B16}"/>
                </a:ext>
              </a:extLst>
            </p:cNvPr>
            <p:cNvSpPr/>
            <p:nvPr/>
          </p:nvSpPr>
          <p:spPr>
            <a:xfrm rot="5400000">
              <a:off x="4258099" y="2423924"/>
              <a:ext cx="409436" cy="1473957"/>
            </a:xfrm>
            <a:prstGeom prst="triangle">
              <a:avLst>
                <a:gd name="adj" fmla="val 30625"/>
              </a:avLst>
            </a:prstGeom>
            <a:gradFill flip="none" rotWithShape="1">
              <a:gsLst>
                <a:gs pos="2655">
                  <a:srgbClr val="FFC000"/>
                </a:gs>
                <a:gs pos="56000">
                  <a:srgbClr val="8A26EE"/>
                </a:gs>
              </a:gsLst>
              <a:lin ang="16200000" scaled="1"/>
              <a:tileRect/>
            </a:gradFill>
            <a:ln>
              <a:noFill/>
            </a:ln>
            <a:effectLst>
              <a:outerShdw blurRad="114300" dist="38100" dir="5400000" sx="96000" sy="96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Times New Roman" pitchFamily="18" charset="0"/>
                <a:cs typeface="Times New Roman" pitchFamily="18" charset="0"/>
              </a:endParaRPr>
            </a:p>
          </p:txBody>
        </p:sp>
        <p:sp>
          <p:nvSpPr>
            <p:cNvPr id="64" name="Pentagon 92">
              <a:extLst>
                <a:ext uri="{FF2B5EF4-FFF2-40B4-BE49-F238E27FC236}">
                  <a16:creationId xmlns:a16="http://schemas.microsoft.com/office/drawing/2014/main" id="{72567342-D855-4203-BB1C-3F014A2F0D19}"/>
                </a:ext>
              </a:extLst>
            </p:cNvPr>
            <p:cNvSpPr/>
            <p:nvPr/>
          </p:nvSpPr>
          <p:spPr>
            <a:xfrm rot="5400000">
              <a:off x="2156925" y="1623721"/>
              <a:ext cx="329077" cy="380555"/>
            </a:xfrm>
            <a:prstGeom prst="homePlate">
              <a:avLst>
                <a:gd name="adj" fmla="val 235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Times New Roman" pitchFamily="18" charset="0"/>
                <a:cs typeface="Times New Roman" pitchFamily="18" charset="0"/>
              </a:endParaRPr>
            </a:p>
          </p:txBody>
        </p:sp>
        <p:sp>
          <p:nvSpPr>
            <p:cNvPr id="65" name="Right Triangle 64">
              <a:extLst>
                <a:ext uri="{FF2B5EF4-FFF2-40B4-BE49-F238E27FC236}">
                  <a16:creationId xmlns:a16="http://schemas.microsoft.com/office/drawing/2014/main" id="{E3F7DAC5-B76D-410F-BDA7-B1A1D735A1FD}"/>
                </a:ext>
              </a:extLst>
            </p:cNvPr>
            <p:cNvSpPr/>
            <p:nvPr/>
          </p:nvSpPr>
          <p:spPr>
            <a:xfrm>
              <a:off x="2609474" y="1649460"/>
              <a:ext cx="147311" cy="99330"/>
            </a:xfrm>
            <a:prstGeom prst="rtTriangle">
              <a:avLst/>
            </a:prstGeom>
            <a:solidFill>
              <a:srgbClr val="470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Times New Roman" pitchFamily="18" charset="0"/>
                <a:cs typeface="Times New Roman" pitchFamily="18" charset="0"/>
              </a:endParaRPr>
            </a:p>
          </p:txBody>
        </p:sp>
        <p:sp>
          <p:nvSpPr>
            <p:cNvPr id="67" name="TextBox 66">
              <a:extLst>
                <a:ext uri="{FF2B5EF4-FFF2-40B4-BE49-F238E27FC236}">
                  <a16:creationId xmlns:a16="http://schemas.microsoft.com/office/drawing/2014/main" id="{23EAAA3D-12FF-482D-AF3F-95195720B1B9}"/>
                </a:ext>
              </a:extLst>
            </p:cNvPr>
            <p:cNvSpPr txBox="1"/>
            <p:nvPr/>
          </p:nvSpPr>
          <p:spPr>
            <a:xfrm>
              <a:off x="2142696" y="1749899"/>
              <a:ext cx="2636024" cy="950319"/>
            </a:xfrm>
            <a:prstGeom prst="rect">
              <a:avLst/>
            </a:prstGeom>
            <a:noFill/>
          </p:spPr>
          <p:txBody>
            <a:bodyPr wrap="square" rtlCol="0">
              <a:spAutoFit/>
            </a:bodyPr>
            <a:lstStyle/>
            <a:p>
              <a:pPr lvl="0">
                <a:defRPr/>
              </a:pPr>
              <a:r>
                <a:rPr lang="en-US" altLang="vi-VN" sz="2400" dirty="0"/>
                <a:t> </a:t>
              </a:r>
              <a:r>
                <a:rPr lang="vi-VN" altLang="vi-VN" sz="2400" dirty="0"/>
                <a:t>Có cá tính, nhân cách và đời sống tâm hồn phong phú</a:t>
              </a:r>
              <a:endParaRPr kumimoji="0" lang="en-US" sz="2400" b="1" i="0" u="none" strike="noStrike" kern="1200" cap="none" spc="0" normalizeH="0" baseline="0" noProof="0" dirty="0">
                <a:ln>
                  <a:noFill/>
                </a:ln>
                <a:solidFill>
                  <a:srgbClr val="0033CC"/>
                </a:solidFill>
                <a:effectLst/>
                <a:uLnTx/>
                <a:uFillTx/>
                <a:latin typeface="Times New Roman" pitchFamily="18" charset="0"/>
                <a:cs typeface="Times New Roman" pitchFamily="18" charset="0"/>
              </a:endParaRPr>
            </a:p>
          </p:txBody>
        </p:sp>
        <p:sp>
          <p:nvSpPr>
            <p:cNvPr id="68" name="Oval 67">
              <a:extLst>
                <a:ext uri="{FF2B5EF4-FFF2-40B4-BE49-F238E27FC236}">
                  <a16:creationId xmlns:a16="http://schemas.microsoft.com/office/drawing/2014/main" id="{BC393300-48A0-4537-AB20-D77B0342D23B}"/>
                </a:ext>
              </a:extLst>
            </p:cNvPr>
            <p:cNvSpPr/>
            <p:nvPr/>
          </p:nvSpPr>
          <p:spPr>
            <a:xfrm flipV="1">
              <a:off x="2560320" y="3651314"/>
              <a:ext cx="2360921" cy="45720"/>
            </a:xfrm>
            <a:prstGeom prst="ellipse">
              <a:avLst/>
            </a:prstGeom>
            <a:solidFill>
              <a:schemeClr val="bg1">
                <a:lumMod val="75000"/>
              </a:schemeClr>
            </a:solidFill>
            <a:ln>
              <a:noFill/>
            </a:ln>
            <a:effectLst>
              <a:outerShdw blurRad="2540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Times New Roman" pitchFamily="18" charset="0"/>
                <a:cs typeface="Times New Roman" pitchFamily="18" charset="0"/>
              </a:endParaRPr>
            </a:p>
          </p:txBody>
        </p:sp>
      </p:grpSp>
    </p:spTree>
    <p:extLst>
      <p:ext uri="{BB962C8B-B14F-4D97-AF65-F5344CB8AC3E}">
        <p14:creationId xmlns:p14="http://schemas.microsoft.com/office/powerpoint/2010/main" val="4517330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40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40000">
                                          <p:cBhvr additive="base">
                                            <p:cTn id="7" dur="500" fill="hold"/>
                                            <p:tgtEl>
                                              <p:spTgt spid="29"/>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14:presetBounceEnd="40000">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14:bounceEnd="40000">
                                          <p:cBhvr additive="base">
                                            <p:cTn id="13" dur="500" fill="hold"/>
                                            <p:tgtEl>
                                              <p:spTgt spid="42"/>
                                            </p:tgtEl>
                                            <p:attrNameLst>
                                              <p:attrName>ppt_x</p:attrName>
                                            </p:attrNameLst>
                                          </p:cBhvr>
                                          <p:tavLst>
                                            <p:tav tm="0">
                                              <p:val>
                                                <p:strVal val="1+#ppt_w/2"/>
                                              </p:val>
                                            </p:tav>
                                            <p:tav tm="100000">
                                              <p:val>
                                                <p:strVal val="#ppt_x"/>
                                              </p:val>
                                            </p:tav>
                                          </p:tavLst>
                                        </p:anim>
                                        <p:anim calcmode="lin" valueType="num" p14:bounceEnd="40000">
                                          <p:cBhvr additive="base">
                                            <p:cTn id="14"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14:presetBounceEnd="40000">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14:bounceEnd="40000">
                                          <p:cBhvr additive="base">
                                            <p:cTn id="19" dur="500" fill="hold"/>
                                            <p:tgtEl>
                                              <p:spTgt spid="51"/>
                                            </p:tgtEl>
                                            <p:attrNameLst>
                                              <p:attrName>ppt_x</p:attrName>
                                            </p:attrNameLst>
                                          </p:cBhvr>
                                          <p:tavLst>
                                            <p:tav tm="0">
                                              <p:val>
                                                <p:strVal val="1+#ppt_w/2"/>
                                              </p:val>
                                            </p:tav>
                                            <p:tav tm="100000">
                                              <p:val>
                                                <p:strVal val="#ppt_x"/>
                                              </p:val>
                                            </p:tav>
                                          </p:tavLst>
                                        </p:anim>
                                        <p:anim calcmode="lin" valueType="num" p14:bounceEnd="40000">
                                          <p:cBhvr additive="base">
                                            <p:cTn id="20"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14:presetBounceEnd="40000">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14:bounceEnd="40000">
                                          <p:cBhvr additive="base">
                                            <p:cTn id="25" dur="500" fill="hold"/>
                                            <p:tgtEl>
                                              <p:spTgt spid="60"/>
                                            </p:tgtEl>
                                            <p:attrNameLst>
                                              <p:attrName>ppt_x</p:attrName>
                                            </p:attrNameLst>
                                          </p:cBhvr>
                                          <p:tavLst>
                                            <p:tav tm="0">
                                              <p:val>
                                                <p:strVal val="1+#ppt_w/2"/>
                                              </p:val>
                                            </p:tav>
                                            <p:tav tm="100000">
                                              <p:val>
                                                <p:strVal val="#ppt_x"/>
                                              </p:val>
                                            </p:tav>
                                          </p:tavLst>
                                        </p:anim>
                                        <p:anim calcmode="lin" valueType="num" p14:bounceEnd="40000">
                                          <p:cBhvr additive="base">
                                            <p:cTn id="26"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1+#ppt_w/2"/>
                                              </p:val>
                                            </p:tav>
                                            <p:tav tm="100000">
                                              <p:val>
                                                <p:strVal val="#ppt_x"/>
                                              </p:val>
                                            </p:tav>
                                          </p:tavLst>
                                        </p:anim>
                                        <p:anim calcmode="lin" valueType="num">
                                          <p:cBhvr additive="base">
                                            <p:cTn id="14"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1+#ppt_w/2"/>
                                              </p:val>
                                            </p:tav>
                                            <p:tav tm="100000">
                                              <p:val>
                                                <p:strVal val="#ppt_x"/>
                                              </p:val>
                                            </p:tav>
                                          </p:tavLst>
                                        </p:anim>
                                        <p:anim calcmode="lin" valueType="num">
                                          <p:cBhvr additive="base">
                                            <p:cTn id="20"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additive="base">
                                            <p:cTn id="25" dur="500" fill="hold"/>
                                            <p:tgtEl>
                                              <p:spTgt spid="60"/>
                                            </p:tgtEl>
                                            <p:attrNameLst>
                                              <p:attrName>ppt_x</p:attrName>
                                            </p:attrNameLst>
                                          </p:cBhvr>
                                          <p:tavLst>
                                            <p:tav tm="0">
                                              <p:val>
                                                <p:strVal val="1+#ppt_w/2"/>
                                              </p:val>
                                            </p:tav>
                                            <p:tav tm="100000">
                                              <p:val>
                                                <p:strVal val="#ppt_x"/>
                                              </p:val>
                                            </p:tav>
                                          </p:tavLst>
                                        </p:anim>
                                        <p:anim calcmode="lin" valueType="num">
                                          <p:cBhvr additive="base">
                                            <p:cTn id="26"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47919" y="1371600"/>
            <a:ext cx="2286000" cy="523220"/>
          </a:xfrm>
          <a:prstGeom prst="rect">
            <a:avLst/>
          </a:prstGeom>
          <a:noFill/>
        </p:spPr>
        <p:txBody>
          <a:bodyPr wrap="square" rtlCol="0">
            <a:spAutoFit/>
          </a:bodyPr>
          <a:lstStyle/>
          <a:p>
            <a:endParaRPr lang="en-US" sz="2800" dirty="0">
              <a:latin typeface="Times New Roman" pitchFamily="18" charset="0"/>
              <a:cs typeface="Times New Roman" pitchFamily="18" charset="0"/>
            </a:endParaRPr>
          </a:p>
        </p:txBody>
      </p:sp>
      <p:sp>
        <p:nvSpPr>
          <p:cNvPr id="2" name="Rectangle 1"/>
          <p:cNvSpPr/>
          <p:nvPr/>
        </p:nvSpPr>
        <p:spPr>
          <a:xfrm>
            <a:off x="257208" y="738588"/>
            <a:ext cx="10014711" cy="1815882"/>
          </a:xfrm>
          <a:prstGeom prst="rect">
            <a:avLst/>
          </a:prstGeom>
          <a:solidFill>
            <a:srgbClr val="99FF66"/>
          </a:solidFill>
        </p:spPr>
        <p:style>
          <a:lnRef idx="2">
            <a:schemeClr val="accent5"/>
          </a:lnRef>
          <a:fillRef idx="1">
            <a:schemeClr val="lt1"/>
          </a:fillRef>
          <a:effectRef idx="0">
            <a:schemeClr val="accent5"/>
          </a:effectRef>
          <a:fontRef idx="minor">
            <a:schemeClr val="dk1"/>
          </a:fontRef>
        </p:style>
        <p:txBody>
          <a:bodyPr wrap="square">
            <a:spAutoFit/>
          </a:bodyPr>
          <a:lstStyle/>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2018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vi-VN" sz="2800" dirty="0">
                <a:latin typeface="Times New Roman" panose="02020603050405020304" pitchFamily="18" charset="0"/>
                <a:cs typeface="Times New Roman" panose="02020603050405020304" pitchFamily="18" charset="0"/>
              </a:rPr>
              <a:t> hình thành 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vi-VN" sz="2800" dirty="0">
                <a:latin typeface="Times New Roman" panose="02020603050405020304" pitchFamily="18" charset="0"/>
                <a:cs typeface="Times New Roman" panose="02020603050405020304" pitchFamily="18" charset="0"/>
              </a:rPr>
              <a:t> những yếu tố căn bản đạt nền móng  cho sự phát triển </a:t>
            </a:r>
            <a:r>
              <a:rPr lang="en-US" sz="2800" dirty="0" err="1">
                <a:latin typeface="Times New Roman" panose="02020603050405020304" pitchFamily="18" charset="0"/>
                <a:cs typeface="Times New Roman" panose="02020603050405020304" pitchFamily="18" charset="0"/>
              </a:rPr>
              <a:t>hài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57208" y="2925872"/>
            <a:ext cx="10085382" cy="523220"/>
          </a:xfrm>
          <a:prstGeom prst="rect">
            <a:avLst/>
          </a:prstGeom>
          <a:solidFill>
            <a:srgbClr val="99FF66"/>
          </a:solidFill>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altLang="vi-VN" sz="2800" dirty="0">
                <a:latin typeface="Times New Roman" panose="02020603050405020304" pitchFamily="18" charset="0"/>
                <a:ea typeface="Calibri" panose="020F0502020204030204" pitchFamily="34" charset="0"/>
                <a:cs typeface="Times New Roman" panose="02020603050405020304" pitchFamily="18" charset="0"/>
              </a:rPr>
              <a:t>Đổi mới phương pháp, hình thức tổ chức dạy học</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247644" y="4065759"/>
            <a:ext cx="10094946" cy="523220"/>
          </a:xfrm>
          <a:prstGeom prst="rect">
            <a:avLst/>
          </a:prstGeom>
          <a:solidFill>
            <a:srgbClr val="99FF66"/>
          </a:solidFill>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altLang="vi-VN" sz="2800" dirty="0">
                <a:latin typeface="Times New Roman" panose="02020603050405020304" pitchFamily="18" charset="0"/>
                <a:ea typeface="Calibri" panose="020F0502020204030204" pitchFamily="34" charset="0"/>
                <a:cs typeface="Times New Roman" panose="02020603050405020304" pitchFamily="18" charset="0"/>
              </a:rPr>
              <a:t>Đổi mới phương pháp, hình thức kiểm tra đánh giá</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E802E8AD-D96C-442B-B4BD-F40357930A95}"/>
              </a:ext>
            </a:extLst>
          </p:cNvPr>
          <p:cNvSpPr/>
          <p:nvPr/>
        </p:nvSpPr>
        <p:spPr>
          <a:xfrm>
            <a:off x="261055" y="5224790"/>
            <a:ext cx="10088546" cy="523220"/>
          </a:xfrm>
          <a:prstGeom prst="rect">
            <a:avLst/>
          </a:prstGeom>
          <a:solidFill>
            <a:srgbClr val="99FF66"/>
          </a:solidFill>
        </p:spPr>
        <p:style>
          <a:lnRef idx="2">
            <a:schemeClr val="accent5"/>
          </a:lnRef>
          <a:fillRef idx="1">
            <a:schemeClr val="lt1"/>
          </a:fillRef>
          <a:effectRef idx="0">
            <a:schemeClr val="accent5"/>
          </a:effectRef>
          <a:fontRef idx="minor">
            <a:schemeClr val="dk1"/>
          </a:fontRef>
        </p:style>
        <p:txBody>
          <a:bodyPr wrap="square">
            <a:spAutoFit/>
          </a:bodyPr>
          <a:lstStyle/>
          <a:p>
            <a:r>
              <a:rPr lang="vi-VN" altLang="vi-VN" sz="2800">
                <a:latin typeface="Times New Roman" panose="02020603050405020304" pitchFamily="18" charset="0"/>
                <a:ea typeface="Calibri" panose="020F0502020204030204" pitchFamily="34" charset="0"/>
                <a:cs typeface="Times New Roman" panose="02020603050405020304" pitchFamily="18" charset="0"/>
              </a:rPr>
              <a:t>Đổi mới công tác chỉ đạo-quản lí hoạt động dạy học</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425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68">
            <a:extLst>
              <a:ext uri="{FF2B5EF4-FFF2-40B4-BE49-F238E27FC236}">
                <a16:creationId xmlns:a16="http://schemas.microsoft.com/office/drawing/2014/main" id="{D8ADED17-4608-47C3-BB18-F4CA497D83A5}"/>
              </a:ext>
            </a:extLst>
          </p:cNvPr>
          <p:cNvSpPr/>
          <p:nvPr/>
        </p:nvSpPr>
        <p:spPr>
          <a:xfrm>
            <a:off x="8066328" y="908692"/>
            <a:ext cx="3352800" cy="366330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altLang="vi-VN"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Patrick Hand SC"/>
              </a:rPr>
              <a:t>XÂY DỰNG ĐỘI NGŨ NHÓM </a:t>
            </a:r>
            <a:r>
              <a:rPr lang="vi-VN" altLang="vi-VN"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Patrick Hand SC"/>
              </a:rPr>
              <a:t>TRƯỞNG CHO HỌC SINH LỚP 5A1 TRƯỜNG TH Y NGÔNG</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37BBB22-53B2-4121-8DDE-3CC53BBB9B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3119" y="4800600"/>
            <a:ext cx="2362200" cy="1905000"/>
          </a:xfrm>
          <a:prstGeom prst="rect">
            <a:avLst/>
          </a:prstGeom>
        </p:spPr>
      </p:pic>
      <p:sp>
        <p:nvSpPr>
          <p:cNvPr id="5" name="TextBox 4">
            <a:extLst>
              <a:ext uri="{FF2B5EF4-FFF2-40B4-BE49-F238E27FC236}">
                <a16:creationId xmlns:a16="http://schemas.microsoft.com/office/drawing/2014/main" id="{4F526690-FC2B-474F-B373-53B5E86BAB0A}"/>
              </a:ext>
            </a:extLst>
          </p:cNvPr>
          <p:cNvSpPr txBox="1"/>
          <p:nvPr/>
        </p:nvSpPr>
        <p:spPr>
          <a:xfrm>
            <a:off x="137318" y="4038600"/>
            <a:ext cx="6946933" cy="1815882"/>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thế</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để</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xây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dựng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ngũ</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nhóm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trưởng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lớp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biết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tổ</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chức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hoạt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năng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sáng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tạo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tự</a:t>
            </a:r>
            <a:r>
              <a:rPr lang="en-US" sz="2800" b="1" dirty="0">
                <a:solidFill>
                  <a:srgbClr val="FF0000"/>
                </a:solidFill>
                <a:latin typeface="Times New Roman" pitchFamily="18" charset="0"/>
                <a:cs typeface="Times New Roman" pitchFamily="18" charset="0"/>
              </a:rPr>
              <a:t> tin </a:t>
            </a:r>
            <a:r>
              <a:rPr lang="en-US" sz="2800" b="1" dirty="0" err="1">
                <a:solidFill>
                  <a:srgbClr val="FF0000"/>
                </a:solidFill>
                <a:latin typeface="Times New Roman" pitchFamily="18" charset="0"/>
                <a:cs typeface="Times New Roman" pitchFamily="18" charset="0"/>
              </a:rPr>
              <a:t>để</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giúp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triển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năng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phẩm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endParaRPr lang="en-US" dirty="0"/>
          </a:p>
        </p:txBody>
      </p:sp>
      <p:sp>
        <p:nvSpPr>
          <p:cNvPr id="6" name="Rectangle 5">
            <a:extLst>
              <a:ext uri="{FF2B5EF4-FFF2-40B4-BE49-F238E27FC236}">
                <a16:creationId xmlns:a16="http://schemas.microsoft.com/office/drawing/2014/main" id="{1A47FE7D-3EA8-4C08-9652-3A960D8F882E}"/>
              </a:ext>
            </a:extLst>
          </p:cNvPr>
          <p:cNvSpPr/>
          <p:nvPr/>
        </p:nvSpPr>
        <p:spPr>
          <a:xfrm>
            <a:off x="285858" y="1044070"/>
            <a:ext cx="6827044" cy="523220"/>
          </a:xfrm>
          <a:prstGeom prst="rect">
            <a:avLst/>
          </a:prstGeom>
          <a:solidFill>
            <a:srgbClr val="99FF66"/>
          </a:solidFill>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altLang="vi-VN" sz="2800" dirty="0">
                <a:latin typeface="Times New Roman" panose="02020603050405020304" pitchFamily="18" charset="0"/>
                <a:ea typeface="Calibri" panose="020F0502020204030204" pitchFamily="34" charset="0"/>
                <a:cs typeface="Times New Roman" panose="02020603050405020304" pitchFamily="18" charset="0"/>
              </a:rPr>
              <a:t>Đổi mới công tác chủ nhiệm lớp</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5B0D58E-D484-4F15-BD4E-DCA39FF41D0C}"/>
              </a:ext>
            </a:extLst>
          </p:cNvPr>
          <p:cNvSpPr/>
          <p:nvPr/>
        </p:nvSpPr>
        <p:spPr>
          <a:xfrm>
            <a:off x="257208" y="2263292"/>
            <a:ext cx="6827044" cy="1384995"/>
          </a:xfrm>
          <a:prstGeom prst="rect">
            <a:avLst/>
          </a:prstGeom>
          <a:solidFill>
            <a:srgbClr val="99FF66"/>
          </a:solidFill>
        </p:spPr>
        <p:style>
          <a:lnRef idx="2">
            <a:schemeClr val="accent5"/>
          </a:lnRef>
          <a:fillRef idx="1">
            <a:schemeClr val="lt1"/>
          </a:fillRef>
          <a:effectRef idx="0">
            <a:schemeClr val="accent5"/>
          </a:effectRef>
          <a:fontRef idx="minor">
            <a:schemeClr val="dk1"/>
          </a:fontRef>
        </p:style>
        <p:txBody>
          <a:bodyPr wrap="square">
            <a:spAutoFit/>
          </a:bodyPr>
          <a:lstStyle/>
          <a:p>
            <a:pPr lvl="0"/>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altLang="vi-VN" sz="2800" dirty="0">
                <a:latin typeface="Times New Roman" panose="02020603050405020304" pitchFamily="18" charset="0"/>
                <a:ea typeface="Calibri" panose="020F0502020204030204" pitchFamily="34" charset="0"/>
                <a:cs typeface="Times New Roman" panose="02020603050405020304" pitchFamily="18" charset="0"/>
              </a:rPr>
              <a:t>Xây dựng đội ngũ nhóm trưởng của </a:t>
            </a:r>
            <a:r>
              <a:rPr lang="vi-VN" altLang="vi-VN" sz="2800">
                <a:latin typeface="Times New Roman" panose="02020603050405020304" pitchFamily="18" charset="0"/>
                <a:ea typeface="Calibri" panose="020F0502020204030204" pitchFamily="34" charset="0"/>
                <a:cs typeface="Times New Roman" panose="02020603050405020304" pitchFamily="18" charset="0"/>
              </a:rPr>
              <a:t>lớp tổ chức được các hoạt </a:t>
            </a:r>
            <a:r>
              <a:rPr lang="vi-VN" altLang="vi-VN" sz="2800" dirty="0">
                <a:latin typeface="Times New Roman" panose="02020603050405020304" pitchFamily="18" charset="0"/>
                <a:ea typeface="Calibri" panose="020F0502020204030204" pitchFamily="34" charset="0"/>
                <a:cs typeface="Times New Roman" panose="02020603050405020304" pitchFamily="18" charset="0"/>
              </a:rPr>
              <a:t>động học tập năng động, sáng tạo, tự tin</a:t>
            </a:r>
            <a:endParaRPr lang="vi-VN" sz="2800" dirty="0"/>
          </a:p>
        </p:txBody>
      </p:sp>
      <p:sp>
        <p:nvSpPr>
          <p:cNvPr id="8" name="Right Arrow 4">
            <a:extLst>
              <a:ext uri="{FF2B5EF4-FFF2-40B4-BE49-F238E27FC236}">
                <a16:creationId xmlns:a16="http://schemas.microsoft.com/office/drawing/2014/main" id="{D2797A48-66D9-48DA-AE52-783D303FD03E}"/>
              </a:ext>
            </a:extLst>
          </p:cNvPr>
          <p:cNvSpPr/>
          <p:nvPr/>
        </p:nvSpPr>
        <p:spPr>
          <a:xfrm>
            <a:off x="7239390" y="25908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Curved Right 8">
            <a:extLst>
              <a:ext uri="{FF2B5EF4-FFF2-40B4-BE49-F238E27FC236}">
                <a16:creationId xmlns:a16="http://schemas.microsoft.com/office/drawing/2014/main" id="{B38CBCB4-EC61-4245-9BF6-476218B83CEB}"/>
              </a:ext>
            </a:extLst>
          </p:cNvPr>
          <p:cNvSpPr/>
          <p:nvPr/>
        </p:nvSpPr>
        <p:spPr>
          <a:xfrm>
            <a:off x="1372" y="1584590"/>
            <a:ext cx="511671" cy="74341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extLst>
      <p:ext uri="{BB962C8B-B14F-4D97-AF65-F5344CB8AC3E}">
        <p14:creationId xmlns:p14="http://schemas.microsoft.com/office/powerpoint/2010/main" val="165868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randombar(horizont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656429" y="21866"/>
            <a:ext cx="8614635" cy="6858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itchFamily="18" charset="0"/>
                <a:cs typeface="Times New Roman" pitchFamily="18" charset="0"/>
              </a:rPr>
              <a:t>2. </a:t>
            </a:r>
            <a:r>
              <a:rPr lang="en-US" sz="4000" b="1" dirty="0" err="1">
                <a:solidFill>
                  <a:schemeClr val="tx1"/>
                </a:solidFill>
                <a:latin typeface="Times New Roman" pitchFamily="18" charset="0"/>
                <a:cs typeface="Times New Roman" pitchFamily="18" charset="0"/>
              </a:rPr>
              <a:t>Thực</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trạng</a:t>
            </a:r>
            <a:endParaRPr lang="en-US" sz="4000" b="1" dirty="0">
              <a:solidFill>
                <a:schemeClr val="tx1"/>
              </a:solidFill>
              <a:latin typeface="Times New Roman" pitchFamily="18" charset="0"/>
              <a:cs typeface="Times New Roman" pitchFamily="18" charset="0"/>
            </a:endParaRPr>
          </a:p>
        </p:txBody>
      </p:sp>
      <p:sp>
        <p:nvSpPr>
          <p:cNvPr id="2" name="Rectangle 1"/>
          <p:cNvSpPr/>
          <p:nvPr/>
        </p:nvSpPr>
        <p:spPr>
          <a:xfrm>
            <a:off x="823119" y="838200"/>
            <a:ext cx="3534878" cy="523220"/>
          </a:xfrm>
          <a:prstGeom prst="rect">
            <a:avLst/>
          </a:prstGeom>
        </p:spPr>
        <p:txBody>
          <a:bodyPr wrap="none">
            <a:spAutoFit/>
          </a:bodyPr>
          <a:lstStyle/>
          <a:p>
            <a:pPr algn="ctr"/>
            <a:r>
              <a:rPr lang="en-US" sz="2800" b="1" dirty="0">
                <a:solidFill>
                  <a:srgbClr val="0033CC"/>
                </a:solidFill>
                <a:latin typeface="Times New Roman" panose="02020603050405020304" pitchFamily="18" charset="0"/>
                <a:cs typeface="Times New Roman" panose="02020603050405020304" pitchFamily="18" charset="0"/>
              </a:rPr>
              <a:t>2.1</a:t>
            </a:r>
            <a:r>
              <a:rPr lang="vi-VN" sz="2800" b="1" dirty="0">
                <a:solidFill>
                  <a:srgbClr val="0033CC"/>
                </a:solidFill>
                <a:latin typeface="Times New Roman" panose="02020603050405020304" pitchFamily="18" charset="0"/>
                <a:cs typeface="Times New Roman" panose="02020603050405020304" pitchFamily="18" charset="0"/>
              </a:rPr>
              <a:t> Thực </a:t>
            </a:r>
            <a:r>
              <a:rPr lang="en-US" sz="2800" b="1" dirty="0" err="1">
                <a:solidFill>
                  <a:srgbClr val="0033CC"/>
                </a:solidFill>
                <a:latin typeface="Times New Roman" panose="02020603050405020304" pitchFamily="18" charset="0"/>
                <a:cs typeface="Times New Roman" panose="02020603050405020304" pitchFamily="18" charset="0"/>
              </a:rPr>
              <a:t>tế</a:t>
            </a:r>
            <a:r>
              <a:rPr lang="en-US" sz="2800" b="1" dirty="0">
                <a:solidFill>
                  <a:srgbClr val="0033CC"/>
                </a:solidFill>
                <a:latin typeface="Times New Roman" panose="02020603050405020304" pitchFamily="18" charset="0"/>
                <a:cs typeface="Times New Roman" panose="02020603050405020304" pitchFamily="18" charset="0"/>
              </a:rPr>
              <a:t> </a:t>
            </a:r>
            <a:r>
              <a:rPr lang="vi-VN" sz="2800" b="1" dirty="0">
                <a:solidFill>
                  <a:srgbClr val="0033CC"/>
                </a:solidFill>
                <a:latin typeface="Times New Roman" panose="02020603050405020304" pitchFamily="18" charset="0"/>
                <a:cs typeface="Times New Roman" panose="02020603050405020304" pitchFamily="18" charset="0"/>
              </a:rPr>
              <a:t> tại đơn vị</a:t>
            </a:r>
            <a:endParaRPr lang="en-US" sz="2800" b="1" dirty="0">
              <a:solidFill>
                <a:srgbClr val="0033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37319" y="1361420"/>
            <a:ext cx="11815638" cy="526297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101600" indent="0">
              <a:buNone/>
            </a:pP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Thuận lợi:</a:t>
            </a:r>
            <a:endParaRPr lang="en-US" sz="2800" dirty="0">
              <a:latin typeface="Times New Roman" panose="02020603050405020304" pitchFamily="18" charset="0"/>
              <a:cs typeface="Times New Roman" panose="02020603050405020304" pitchFamily="18" charset="0"/>
            </a:endParaRPr>
          </a:p>
          <a:p>
            <a:pPr marL="101600"/>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5a1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20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quát</a:t>
            </a:r>
            <a:endParaRPr lang="vi-VN" sz="2800" dirty="0">
              <a:latin typeface="Times New Roman" panose="02020603050405020304" pitchFamily="18" charset="0"/>
              <a:cs typeface="Times New Roman" panose="02020603050405020304" pitchFamily="18" charset="0"/>
            </a:endParaRPr>
          </a:p>
          <a:p>
            <a:pPr marL="101600" indent="0">
              <a:buNone/>
            </a:pPr>
            <a:r>
              <a:rPr lang="vi-VN" altLang="vi-VN" sz="2800" dirty="0">
                <a:latin typeface="Times New Roman" panose="02020603050405020304" pitchFamily="18" charset="0"/>
                <a:ea typeface="Calibri" panose="020F0502020204030204" pitchFamily="34" charset="0"/>
                <a:cs typeface="Times New Roman" panose="02020603050405020304" pitchFamily="18" charset="0"/>
              </a:rPr>
              <a:t>- Học sinh</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100%</a:t>
            </a:r>
            <a:r>
              <a:rPr lang="vi-VN" altLang="vi-VN" sz="2800" dirty="0">
                <a:latin typeface="Times New Roman" panose="02020603050405020304" pitchFamily="18" charset="0"/>
                <a:ea typeface="Calibri" panose="020F0502020204030204" pitchFamily="34" charset="0"/>
                <a:cs typeface="Times New Roman" panose="02020603050405020304" pitchFamily="18" charset="0"/>
              </a:rPr>
              <a:t> tham gia học 2 buổi /ngày</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a:t>
            </a:r>
            <a:endParaRPr lang="vi-VN" altLang="vi-VN" sz="2800" dirty="0">
              <a:latin typeface="Times New Roman" panose="02020603050405020304" pitchFamily="18" charset="0"/>
              <a:ea typeface="Calibri" panose="020F0502020204030204" pitchFamily="34" charset="0"/>
              <a:cs typeface="Times New Roman" panose="02020603050405020304" pitchFamily="18" charset="0"/>
            </a:endParaRPr>
          </a:p>
          <a:p>
            <a:pPr marL="101600" indent="0">
              <a:buNone/>
            </a:pP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Phòng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trang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800" dirty="0">
                <a:latin typeface="Times New Roman" panose="02020603050405020304" pitchFamily="18" charset="0"/>
                <a:ea typeface="Calibri" panose="020F0502020204030204" pitchFamily="34" charset="0"/>
                <a:cs typeface="Times New Roman" panose="02020603050405020304" pitchFamily="18" charset="0"/>
              </a:rPr>
              <a:t> t</a:t>
            </a:r>
            <a:r>
              <a:rPr lang="vi-VN" sz="2800" dirty="0">
                <a:latin typeface="Times New Roman" panose="02020603050405020304" pitchFamily="18" charset="0"/>
                <a:ea typeface="Calibri" panose="020F0502020204030204" pitchFamily="34" charset="0"/>
                <a:cs typeface="Times New Roman" panose="02020603050405020304" pitchFamily="18" charset="0"/>
              </a:rPr>
              <a:t>hiết bị dạy học hiện đại…</a:t>
            </a:r>
          </a:p>
          <a:p>
            <a:pPr marL="101600" indent="0">
              <a:buNone/>
            </a:pPr>
            <a:r>
              <a:rPr lang="vi-VN" sz="2800" dirty="0">
                <a:latin typeface="Times New Roman" panose="02020603050405020304" pitchFamily="18" charset="0"/>
                <a:ea typeface="Calibri" panose="020F0502020204030204" pitchFamily="34" charset="0"/>
                <a:cs typeface="Times New Roman" panose="02020603050405020304" pitchFamily="18" charset="0"/>
              </a:rPr>
              <a:t>- Sự phối hợp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tốt</a:t>
            </a:r>
            <a:r>
              <a:rPr lang="vi-VN" sz="2800" dirty="0">
                <a:latin typeface="Times New Roman" panose="02020603050405020304" pitchFamily="18" charset="0"/>
                <a:ea typeface="Calibri" panose="020F0502020204030204" pitchFamily="34" charset="0"/>
                <a:cs typeface="Times New Roman" panose="02020603050405020304" pitchFamily="18" charset="0"/>
              </a:rPr>
              <a:t> giữa</a:t>
            </a:r>
            <a:r>
              <a:rPr lang="en-US" sz="2800" dirty="0">
                <a:latin typeface="Times New Roman" panose="02020603050405020304" pitchFamily="18" charset="0"/>
                <a:ea typeface="Calibri" panose="020F0502020204030204" pitchFamily="34" charset="0"/>
                <a:cs typeface="Times New Roman" panose="02020603050405020304" pitchFamily="18" charset="0"/>
              </a:rPr>
              <a:t> GVCN, GVBM,</a:t>
            </a:r>
            <a:r>
              <a:rPr lang="vi-VN" sz="2800" dirty="0">
                <a:latin typeface="Times New Roman" panose="02020603050405020304" pitchFamily="18" charset="0"/>
                <a:ea typeface="Calibri" panose="020F0502020204030204" pitchFamily="34" charset="0"/>
                <a:cs typeface="Times New Roman" panose="02020603050405020304" pitchFamily="18" charset="0"/>
              </a:rPr>
              <a:t> các ban ngành…</a:t>
            </a:r>
          </a:p>
          <a:p>
            <a:pPr marL="101600"/>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BGH, tổ khối quan tâm…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01600"/>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ngũ</a:t>
            </a:r>
            <a:r>
              <a:rPr lang="en-US" sz="2800" dirty="0">
                <a:latin typeface="Times New Roman" pitchFamily="18" charset="0"/>
                <a:cs typeface="Times New Roman" pitchFamily="18" charset="0"/>
              </a:rPr>
              <a:t> g</a:t>
            </a:r>
            <a:r>
              <a:rPr lang="vi-VN" sz="2800" dirty="0">
                <a:latin typeface="Times New Roman" pitchFamily="18" charset="0"/>
                <a:cs typeface="Times New Roman" pitchFamily="18" charset="0"/>
              </a:rPr>
              <a:t>iáo viên</a:t>
            </a:r>
            <a:endParaRPr lang="en-US" sz="2800" dirty="0">
              <a:latin typeface="Times New Roman" pitchFamily="18" charset="0"/>
              <a:cs typeface="Times New Roman" pitchFamily="18" charset="0"/>
            </a:endParaRPr>
          </a:p>
          <a:p>
            <a:pPr marL="558800" indent="-457200">
              <a:buFontTx/>
              <a:buChar char="-"/>
            </a:pPr>
            <a:endParaRPr lang="en-US" sz="2800" dirty="0">
              <a:latin typeface="Times New Roman" pitchFamily="18" charset="0"/>
              <a:ea typeface="Calibri" panose="020F0502020204030204" pitchFamily="34" charset="0"/>
              <a:cs typeface="Times New Roman" pitchFamily="18" charset="0"/>
            </a:endParaRPr>
          </a:p>
          <a:p>
            <a:pPr marL="558800" indent="-457200">
              <a:buFontTx/>
              <a:buChar char="-"/>
            </a:pPr>
            <a:endParaRPr lang="en-US" sz="2800" dirty="0">
              <a:latin typeface="Times New Roman" pitchFamily="18" charset="0"/>
              <a:ea typeface="Calibri" panose="020F0502020204030204" pitchFamily="34" charset="0"/>
              <a:cs typeface="Times New Roman" pitchFamily="18" charset="0"/>
            </a:endParaRPr>
          </a:p>
          <a:p>
            <a:pPr marL="558800" indent="-457200">
              <a:buFontTx/>
              <a:buChar char="-"/>
            </a:pPr>
            <a:endParaRPr lang="en-US" sz="2800" dirty="0">
              <a:latin typeface="Times New Roman" pitchFamily="18" charset="0"/>
              <a:ea typeface="Calibri" panose="020F0502020204030204" pitchFamily="34" charset="0"/>
              <a:cs typeface="Times New Roman" pitchFamily="18" charset="0"/>
            </a:endParaRPr>
          </a:p>
          <a:p>
            <a:pPr marL="558800" indent="-457200">
              <a:buFontTx/>
              <a:buChar char="-"/>
            </a:pPr>
            <a:endParaRPr lang="en-US" sz="2800" dirty="0">
              <a:latin typeface="Times New Roman" pitchFamily="18" charset="0"/>
              <a:ea typeface="Calibri" panose="020F0502020204030204" pitchFamily="34" charset="0"/>
              <a:cs typeface="Times New Roman" pitchFamily="18" charset="0"/>
            </a:endParaRPr>
          </a:p>
          <a:p>
            <a:pPr marL="558800" indent="-457200">
              <a:buFontTx/>
              <a:buChar char="-"/>
            </a:pPr>
            <a:endParaRPr lang="en-US" sz="2800" dirty="0">
              <a:latin typeface="Times New Roman" pitchFamily="18" charset="0"/>
              <a:ea typeface="Calibri" panose="020F0502020204030204" pitchFamily="34" charset="0"/>
              <a:cs typeface="Times New Roman" pitchFamily="18" charset="0"/>
            </a:endParaRPr>
          </a:p>
        </p:txBody>
      </p:sp>
      <p:pic>
        <p:nvPicPr>
          <p:cNvPr id="5" name="Picture 4">
            <a:extLst>
              <a:ext uri="{FF2B5EF4-FFF2-40B4-BE49-F238E27FC236}">
                <a16:creationId xmlns:a16="http://schemas.microsoft.com/office/drawing/2014/main" id="{4AA83AB4-63CE-4FF5-8B8D-25D2849290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080" y="4358940"/>
            <a:ext cx="3128839" cy="2286000"/>
          </a:xfrm>
          <a:prstGeom prst="rect">
            <a:avLst/>
          </a:prstGeom>
        </p:spPr>
      </p:pic>
      <p:pic>
        <p:nvPicPr>
          <p:cNvPr id="4" name="Picture 3">
            <a:extLst>
              <a:ext uri="{FF2B5EF4-FFF2-40B4-BE49-F238E27FC236}">
                <a16:creationId xmlns:a16="http://schemas.microsoft.com/office/drawing/2014/main" id="{48A1D2F5-3BEB-4679-BD3E-4532D33A3D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029" y="4362253"/>
            <a:ext cx="3581400" cy="2334910"/>
          </a:xfrm>
          <a:prstGeom prst="rect">
            <a:avLst/>
          </a:prstGeom>
        </p:spPr>
      </p:pic>
      <p:pic>
        <p:nvPicPr>
          <p:cNvPr id="9" name="Picture 8">
            <a:extLst>
              <a:ext uri="{FF2B5EF4-FFF2-40B4-BE49-F238E27FC236}">
                <a16:creationId xmlns:a16="http://schemas.microsoft.com/office/drawing/2014/main" id="{3D4A05C9-16CE-45B3-A238-064C580362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1627" y="4358940"/>
            <a:ext cx="4825131" cy="2377819"/>
          </a:xfrm>
          <a:prstGeom prst="rect">
            <a:avLst/>
          </a:prstGeom>
        </p:spPr>
      </p:pic>
    </p:spTree>
    <p:extLst>
      <p:ext uri="{BB962C8B-B14F-4D97-AF65-F5344CB8AC3E}">
        <p14:creationId xmlns:p14="http://schemas.microsoft.com/office/powerpoint/2010/main" val="545843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8730" y="228600"/>
            <a:ext cx="3445110" cy="523220"/>
          </a:xfrm>
          <a:prstGeom prst="rect">
            <a:avLst/>
          </a:prstGeom>
        </p:spPr>
        <p:txBody>
          <a:bodyPr wrap="none">
            <a:spAutoFit/>
          </a:bodyPr>
          <a:lstStyle/>
          <a:p>
            <a:pPr algn="ctr"/>
            <a:r>
              <a:rPr lang="en-US" sz="2800" b="1" dirty="0">
                <a:solidFill>
                  <a:srgbClr val="0033CC"/>
                </a:solidFill>
                <a:latin typeface="Times New Roman" panose="02020603050405020304" pitchFamily="18" charset="0"/>
                <a:cs typeface="Times New Roman" panose="02020603050405020304" pitchFamily="18" charset="0"/>
              </a:rPr>
              <a:t>2.1</a:t>
            </a:r>
            <a:r>
              <a:rPr lang="vi-VN" sz="2800" b="1" dirty="0">
                <a:solidFill>
                  <a:srgbClr val="0033CC"/>
                </a:solidFill>
                <a:latin typeface="Times New Roman" panose="02020603050405020304" pitchFamily="18" charset="0"/>
                <a:cs typeface="Times New Roman" panose="02020603050405020304" pitchFamily="18" charset="0"/>
              </a:rPr>
              <a:t> Thực tế tại đơn vị</a:t>
            </a:r>
            <a:endParaRPr lang="en-US" sz="2800" b="1" dirty="0">
              <a:solidFill>
                <a:srgbClr val="0033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78730" y="751820"/>
            <a:ext cx="10820400" cy="529375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600" dirty="0">
                <a:latin typeface="Times New Roman" panose="02020603050405020304" pitchFamily="18" charset="0"/>
                <a:cs typeface="Times New Roman" panose="02020603050405020304" pitchFamily="18" charset="0"/>
              </a:rPr>
              <a:t>*</a:t>
            </a:r>
            <a:r>
              <a:rPr lang="vi-VN" sz="2600" dirty="0">
                <a:latin typeface="Times New Roman" panose="02020603050405020304" pitchFamily="18" charset="0"/>
                <a:cs typeface="Times New Roman" panose="02020603050405020304" pitchFamily="18" charset="0"/>
              </a:rPr>
              <a:t>Khó khăn:</a:t>
            </a:r>
          </a:p>
          <a:p>
            <a:r>
              <a:rPr lang="vi-VN"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Năm</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học</a:t>
            </a:r>
            <a:r>
              <a:rPr lang="en-US" altLang="vi-VN" sz="2600" dirty="0">
                <a:latin typeface="Times New Roman" panose="02020603050405020304" pitchFamily="18" charset="0"/>
                <a:cs typeface="Times New Roman" panose="02020603050405020304" pitchFamily="18" charset="0"/>
              </a:rPr>
              <a:t> 2021- 2022 </a:t>
            </a:r>
            <a:r>
              <a:rPr lang="en-US" altLang="vi-VN" sz="2600" dirty="0" err="1">
                <a:latin typeface="Times New Roman" panose="02020603050405020304" pitchFamily="18" charset="0"/>
                <a:cs typeface="Times New Roman" panose="02020603050405020304" pitchFamily="18" charset="0"/>
              </a:rPr>
              <a:t>dịch</a:t>
            </a:r>
            <a:r>
              <a:rPr lang="en-US" altLang="vi-VN" sz="2600" dirty="0">
                <a:latin typeface="Times New Roman" panose="02020603050405020304" pitchFamily="18" charset="0"/>
                <a:cs typeface="Times New Roman" panose="02020603050405020304" pitchFamily="18" charset="0"/>
              </a:rPr>
              <a:t> </a:t>
            </a:r>
            <a:r>
              <a:rPr lang="vi-VN" altLang="vi-VN" sz="2600" dirty="0">
                <a:latin typeface="Times New Roman" panose="02020603050405020304" pitchFamily="18" charset="0"/>
                <a:cs typeface="Times New Roman" panose="02020603050405020304" pitchFamily="18" charset="0"/>
              </a:rPr>
              <a:t>bệnh, học trực tuyến</a:t>
            </a:r>
            <a:r>
              <a:rPr lang="en-US" altLang="vi-VN" sz="2600" dirty="0">
                <a:latin typeface="Times New Roman" panose="02020603050405020304" pitchFamily="18" charset="0"/>
                <a:cs typeface="Times New Roman" panose="02020603050405020304" pitchFamily="18" charset="0"/>
              </a:rPr>
              <a:t> </a:t>
            </a:r>
            <a:endParaRPr lang="vi-VN" altLang="vi-VN" sz="2600" dirty="0">
              <a:latin typeface="Times New Roman" panose="02020603050405020304" pitchFamily="18" charset="0"/>
              <a:cs typeface="Times New Roman" panose="02020603050405020304" pitchFamily="18" charset="0"/>
            </a:endParaRPr>
          </a:p>
          <a:p>
            <a:r>
              <a:rPr lang="en-US" altLang="vi-VN" sz="2600" dirty="0">
                <a:latin typeface="Times New Roman" panose="02020603050405020304" pitchFamily="18" charset="0"/>
                <a:cs typeface="Times New Roman" panose="02020603050405020304" pitchFamily="18" charset="0"/>
              </a:rPr>
              <a:t>-</a:t>
            </a:r>
            <a:r>
              <a:rPr lang="vi-VN" altLang="vi-VN" sz="2600" dirty="0">
                <a:latin typeface="Times New Roman" panose="02020603050405020304" pitchFamily="18" charset="0"/>
                <a:cs typeface="Times New Roman" panose="02020603050405020304" pitchFamily="18" charset="0"/>
              </a:rPr>
              <a:t> H</a:t>
            </a:r>
            <a:r>
              <a:rPr lang="en-US" altLang="vi-VN" sz="2600" dirty="0" err="1">
                <a:latin typeface="Times New Roman" panose="02020603050405020304" pitchFamily="18" charset="0"/>
                <a:cs typeface="Times New Roman" panose="02020603050405020304" pitchFamily="18" charset="0"/>
              </a:rPr>
              <a:t>ọc</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sinh</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còn</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rụt</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rè</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nhút</a:t>
            </a:r>
            <a:r>
              <a:rPr lang="en-US" altLang="vi-VN" sz="2600" dirty="0">
                <a:latin typeface="Times New Roman" panose="02020603050405020304" pitchFamily="18" charset="0"/>
                <a:cs typeface="Times New Roman" panose="02020603050405020304" pitchFamily="18" charset="0"/>
              </a:rPr>
              <a:t> </a:t>
            </a:r>
            <a:r>
              <a:rPr lang="vi-VN" altLang="vi-VN" sz="2600" dirty="0">
                <a:latin typeface="Times New Roman" panose="02020603050405020304" pitchFamily="18" charset="0"/>
                <a:cs typeface="Times New Roman" panose="02020603050405020304" pitchFamily="18" charset="0"/>
              </a:rPr>
              <a:t>nhát. Chưa tự tin khi làm NT</a:t>
            </a:r>
          </a:p>
          <a:p>
            <a:r>
              <a:rPr lang="vi-VN" altLang="vi-VN" sz="2600" dirty="0">
                <a:latin typeface="Times New Roman" panose="02020603050405020304" pitchFamily="18" charset="0"/>
                <a:cs typeface="Times New Roman" panose="02020603050405020304" pitchFamily="18" charset="0"/>
              </a:rPr>
              <a:t>- Chưa tự giác nhận khi được phân công làm NT</a:t>
            </a:r>
          </a:p>
          <a:p>
            <a:r>
              <a:rPr lang="vi-VN"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Tiếng</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việt</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là</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ngôn</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ngữ</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thứ</a:t>
            </a:r>
            <a:r>
              <a:rPr lang="en-US" altLang="vi-VN" sz="2600" dirty="0">
                <a:latin typeface="Times New Roman" panose="02020603050405020304" pitchFamily="18" charset="0"/>
                <a:cs typeface="Times New Roman" panose="02020603050405020304" pitchFamily="18" charset="0"/>
              </a:rPr>
              <a:t> </a:t>
            </a:r>
            <a:r>
              <a:rPr lang="vi-VN" altLang="vi-VN" sz="2600" dirty="0">
                <a:latin typeface="Times New Roman" panose="02020603050405020304" pitchFamily="18" charset="0"/>
                <a:cs typeface="Times New Roman" panose="02020603050405020304" pitchFamily="18" charset="0"/>
              </a:rPr>
              <a:t>hai, trình bày hạn chế</a:t>
            </a:r>
          </a:p>
          <a:p>
            <a:r>
              <a:rPr lang="vi-VN"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Chưa</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đổi</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mới</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hình</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thức</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tổ</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chức</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học</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tập</a:t>
            </a:r>
            <a:r>
              <a:rPr lang="en-US" altLang="vi-VN" sz="2600" dirty="0">
                <a:latin typeface="Times New Roman" panose="02020603050405020304" pitchFamily="18" charset="0"/>
                <a:cs typeface="Times New Roman" panose="02020603050405020304" pitchFamily="18" charset="0"/>
              </a:rPr>
              <a:t>.</a:t>
            </a:r>
            <a:r>
              <a:rPr lang="vi-VN" altLang="vi-VN" sz="2600" dirty="0">
                <a:latin typeface="Times New Roman" panose="02020603050405020304" pitchFamily="18" charset="0"/>
                <a:cs typeface="Times New Roman" panose="02020603050405020304" pitchFamily="18" charset="0"/>
              </a:rPr>
              <a:t> Còn ỷ lại cho bạn khi làm việc nhóm</a:t>
            </a:r>
            <a:endParaRPr lang="en-US" altLang="vi-VN" sz="2600" dirty="0">
              <a:latin typeface="Times New Roman" panose="02020603050405020304" pitchFamily="18" charset="0"/>
              <a:cs typeface="Times New Roman" panose="02020603050405020304" pitchFamily="18" charset="0"/>
            </a:endParaRPr>
          </a:p>
          <a:p>
            <a:r>
              <a:rPr lang="vi-VN" altLang="vi-VN" sz="2600" dirty="0">
                <a:latin typeface="Times New Roman" panose="02020603050405020304" pitchFamily="18" charset="0"/>
                <a:cs typeface="Times New Roman" panose="02020603050405020304" pitchFamily="18" charset="0"/>
              </a:rPr>
              <a:t>- Tiếp thu bài giảng không đồng đều.</a:t>
            </a:r>
          </a:p>
          <a:p>
            <a:pPr marL="457200" indent="-457200">
              <a:buFontTx/>
              <a:buChar char="-"/>
            </a:pPr>
            <a:endParaRPr lang="vi-VN" altLang="vi-VN" sz="2600" dirty="0">
              <a:latin typeface="Times New Roman" panose="02020603050405020304" pitchFamily="18" charset="0"/>
              <a:cs typeface="Times New Roman" panose="02020603050405020304" pitchFamily="18" charset="0"/>
            </a:endParaRPr>
          </a:p>
          <a:p>
            <a:pPr marL="457200" indent="-457200">
              <a:buFontTx/>
              <a:buChar char="-"/>
            </a:pPr>
            <a:endParaRPr lang="vi-VN" altLang="vi-VN" sz="2600" dirty="0">
              <a:latin typeface="Times New Roman" panose="02020603050405020304" pitchFamily="18" charset="0"/>
              <a:cs typeface="Times New Roman" panose="02020603050405020304" pitchFamily="18" charset="0"/>
            </a:endParaRPr>
          </a:p>
          <a:p>
            <a:pPr marL="457200" indent="-457200">
              <a:buFontTx/>
              <a:buChar char="-"/>
            </a:pPr>
            <a:endParaRPr lang="vi-VN" altLang="vi-VN" sz="2600" dirty="0">
              <a:latin typeface="Times New Roman" panose="02020603050405020304" pitchFamily="18" charset="0"/>
              <a:cs typeface="Times New Roman" panose="02020603050405020304" pitchFamily="18" charset="0"/>
            </a:endParaRPr>
          </a:p>
          <a:p>
            <a:pPr marL="457200" indent="-457200">
              <a:buFontTx/>
              <a:buChar char="-"/>
            </a:pPr>
            <a:endParaRPr lang="vi-VN" altLang="vi-VN" sz="2600" dirty="0">
              <a:latin typeface="Times New Roman" panose="02020603050405020304" pitchFamily="18" charset="0"/>
              <a:cs typeface="Times New Roman" panose="02020603050405020304" pitchFamily="18" charset="0"/>
            </a:endParaRPr>
          </a:p>
          <a:p>
            <a:pPr marL="457200" indent="-457200">
              <a:buFontTx/>
              <a:buChar char="-"/>
            </a:pPr>
            <a:endParaRPr lang="vi-VN" altLang="vi-VN" sz="2600" dirty="0">
              <a:latin typeface="Times New Roman" panose="02020603050405020304" pitchFamily="18" charset="0"/>
              <a:cs typeface="Times New Roman" panose="02020603050405020304" pitchFamily="18" charset="0"/>
            </a:endParaRPr>
          </a:p>
          <a:p>
            <a:pPr marL="457200" indent="-457200">
              <a:buFontTx/>
              <a:buChar char="-"/>
            </a:pPr>
            <a:endParaRPr lang="vi-VN" sz="2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01A3FC3-721B-419C-95ED-74BCC31F65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3420" y="3657600"/>
            <a:ext cx="3597510" cy="2895600"/>
          </a:xfrm>
          <a:prstGeom prst="rect">
            <a:avLst/>
          </a:prstGeom>
        </p:spPr>
      </p:pic>
      <p:pic>
        <p:nvPicPr>
          <p:cNvPr id="13" name="Picture 12">
            <a:extLst>
              <a:ext uri="{FF2B5EF4-FFF2-40B4-BE49-F238E27FC236}">
                <a16:creationId xmlns:a16="http://schemas.microsoft.com/office/drawing/2014/main" id="{30CE46F0-F29F-44F2-836F-9BBF6D108F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119" y="3657600"/>
            <a:ext cx="3641899" cy="2895600"/>
          </a:xfrm>
          <a:prstGeom prst="rect">
            <a:avLst/>
          </a:prstGeom>
        </p:spPr>
      </p:pic>
      <p:pic>
        <p:nvPicPr>
          <p:cNvPr id="6" name="Picture 5">
            <a:extLst>
              <a:ext uri="{FF2B5EF4-FFF2-40B4-BE49-F238E27FC236}">
                <a16:creationId xmlns:a16="http://schemas.microsoft.com/office/drawing/2014/main" id="{5448E697-E795-4ACE-A10E-BBECB42A9A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9331" y="3657599"/>
            <a:ext cx="3369799" cy="2886941"/>
          </a:xfrm>
          <a:prstGeom prst="rect">
            <a:avLst/>
          </a:prstGeom>
        </p:spPr>
      </p:pic>
    </p:spTree>
    <p:extLst>
      <p:ext uri="{BB962C8B-B14F-4D97-AF65-F5344CB8AC3E}">
        <p14:creationId xmlns:p14="http://schemas.microsoft.com/office/powerpoint/2010/main" val="152296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76119" y="381000"/>
            <a:ext cx="7620000" cy="523220"/>
          </a:xfrm>
          <a:prstGeom prst="rect">
            <a:avLst/>
          </a:prstGeom>
        </p:spPr>
        <p:txBody>
          <a:bodyPr wrap="square">
            <a:spAutoFit/>
          </a:bodyPr>
          <a:lstStyle/>
          <a:p>
            <a:pPr algn="ctr"/>
            <a:r>
              <a:rPr lang="en-US" sz="2800" b="1" dirty="0">
                <a:solidFill>
                  <a:srgbClr val="0033CC"/>
                </a:solidFill>
                <a:latin typeface="Times New Roman" panose="02020603050405020304" pitchFamily="18" charset="0"/>
                <a:cs typeface="Times New Roman" panose="02020603050405020304" pitchFamily="18" charset="0"/>
              </a:rPr>
              <a:t>2.2 </a:t>
            </a:r>
            <a:r>
              <a:rPr lang="vi-VN" sz="2800" b="1" dirty="0">
                <a:solidFill>
                  <a:srgbClr val="0033CC"/>
                </a:solidFill>
                <a:latin typeface="Times New Roman" panose="02020603050405020304" pitchFamily="18" charset="0"/>
                <a:cs typeface="Times New Roman" panose="02020603050405020304" pitchFamily="18" charset="0"/>
              </a:rPr>
              <a:t>Thực trạng </a:t>
            </a:r>
            <a:r>
              <a:rPr lang="en-US" sz="2800" b="1" dirty="0" err="1">
                <a:solidFill>
                  <a:srgbClr val="0033CC"/>
                </a:solidFill>
                <a:latin typeface="Times New Roman" panose="02020603050405020304" pitchFamily="18" charset="0"/>
                <a:cs typeface="Times New Roman" panose="02020603050405020304" pitchFamily="18" charset="0"/>
              </a:rPr>
              <a:t>của</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vấn</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đề</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nghiên</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cứu</a:t>
            </a:r>
            <a:endParaRPr lang="en-US" sz="2800" b="1" dirty="0">
              <a:solidFill>
                <a:srgbClr val="0033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76119" y="990600"/>
            <a:ext cx="9489295"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vi-VN" altLang="vi-VN" sz="2800" dirty="0">
                <a:latin typeface="Times New Roman" panose="02020603050405020304" pitchFamily="18" charset="0"/>
                <a:ea typeface="Calibri" panose="020F0502020204030204" pitchFamily="34" charset="0"/>
                <a:cs typeface="Times New Roman" panose="02020603050405020304" pitchFamily="18" charset="0"/>
              </a:rPr>
              <a:t>Việc tổ chức hoạt động nhóm trong dạy học không còn là vấn đề mới mẻ tuy nhiên</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chưa</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altLang="vi-VN" sz="2800" dirty="0">
                <a:latin typeface="Times New Roman" panose="02020603050405020304" pitchFamily="18" charset="0"/>
                <a:ea typeface="Calibri" panose="020F0502020204030204" pitchFamily="34" charset="0"/>
                <a:cs typeface="Times New Roman" panose="02020603050405020304" pitchFamily="18" charset="0"/>
              </a:rPr>
              <a:t>ch</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ú </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alt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altLang="vi-VN" sz="2800" dirty="0">
                <a:latin typeface="Times New Roman" panose="02020603050405020304" pitchFamily="18" charset="0"/>
                <a:ea typeface="Calibri" panose="020F0502020204030204" pitchFamily="34" charset="0"/>
                <a:cs typeface="Times New Roman" panose="02020603050405020304" pitchFamily="18" charset="0"/>
              </a:rPr>
              <a:t>xuyên</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76FF8B9-35C3-4B60-85BE-02E3569982B8}"/>
              </a:ext>
            </a:extLst>
          </p:cNvPr>
          <p:cNvSpPr txBox="1"/>
          <p:nvPr/>
        </p:nvSpPr>
        <p:spPr>
          <a:xfrm>
            <a:off x="677970" y="3470363"/>
            <a:ext cx="9489295"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vi-VN" sz="2800" dirty="0">
                <a:latin typeface="Times New Roman" panose="02020603050405020304" pitchFamily="18" charset="0"/>
                <a:cs typeface="Times New Roman" panose="02020603050405020304" pitchFamily="18" charset="0"/>
              </a:rPr>
              <a:t>Nhóm trưởng  làm việc không hiệu quả.Tổ chức thiếu khoa học, </a:t>
            </a:r>
          </a:p>
        </p:txBody>
      </p:sp>
      <p:sp>
        <p:nvSpPr>
          <p:cNvPr id="8" name="TextBox 7">
            <a:extLst>
              <a:ext uri="{FF2B5EF4-FFF2-40B4-BE49-F238E27FC236}">
                <a16:creationId xmlns:a16="http://schemas.microsoft.com/office/drawing/2014/main" id="{ED49E2C5-77A1-43F5-BEDE-C2574C146290}"/>
              </a:ext>
            </a:extLst>
          </p:cNvPr>
          <p:cNvSpPr txBox="1"/>
          <p:nvPr/>
        </p:nvSpPr>
        <p:spPr>
          <a:xfrm>
            <a:off x="676118" y="2245380"/>
            <a:ext cx="9489295"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vi-VN" altLang="vi-VN" sz="2800" dirty="0">
                <a:latin typeface="Times New Roman" panose="02020603050405020304" pitchFamily="18" charset="0"/>
                <a:cs typeface="Times New Roman" panose="02020603050405020304" pitchFamily="18" charset="0"/>
              </a:rPr>
              <a:t> Nhiều Gv tổ chức chỉ với mục tiêu hoàn thành nội dung học tập chứ chưa hướng đến phát triển NL, PC cho học sinh</a:t>
            </a:r>
            <a:endParaRPr lang="vi-VN" sz="28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E51A4A5-4AAC-423B-B0D5-9F9C24FDA4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78" y="4293513"/>
            <a:ext cx="3753946" cy="2579012"/>
          </a:xfrm>
          <a:prstGeom prst="rect">
            <a:avLst/>
          </a:prstGeom>
        </p:spPr>
      </p:pic>
      <p:pic>
        <p:nvPicPr>
          <p:cNvPr id="12" name="Picture 11">
            <a:extLst>
              <a:ext uri="{FF2B5EF4-FFF2-40B4-BE49-F238E27FC236}">
                <a16:creationId xmlns:a16="http://schemas.microsoft.com/office/drawing/2014/main" id="{AAB906B9-5799-4C2C-88F1-7E55464026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9719" y="4278986"/>
            <a:ext cx="3657600" cy="2579013"/>
          </a:xfrm>
          <a:prstGeom prst="rect">
            <a:avLst/>
          </a:prstGeom>
        </p:spPr>
      </p:pic>
      <p:pic>
        <p:nvPicPr>
          <p:cNvPr id="14" name="Picture 13">
            <a:extLst>
              <a:ext uri="{FF2B5EF4-FFF2-40B4-BE49-F238E27FC236}">
                <a16:creationId xmlns:a16="http://schemas.microsoft.com/office/drawing/2014/main" id="{DC1D9C53-B494-49C0-8DEA-0DB275D9CF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5919" y="4278986"/>
            <a:ext cx="4068741" cy="2502814"/>
          </a:xfrm>
          <a:prstGeom prst="rect">
            <a:avLst/>
          </a:prstGeom>
        </p:spPr>
      </p:pic>
    </p:spTree>
    <p:extLst>
      <p:ext uri="{BB962C8B-B14F-4D97-AF65-F5344CB8AC3E}">
        <p14:creationId xmlns:p14="http://schemas.microsoft.com/office/powerpoint/2010/main" val="382188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P spid="11"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7723</TotalTime>
  <Words>2147</Words>
  <Application>Microsoft Office PowerPoint</Application>
  <PresentationFormat>Custom</PresentationFormat>
  <Paragraphs>221</Paragraphs>
  <Slides>37</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.VnTime</vt:lpstr>
      <vt:lpstr>Arial</vt:lpstr>
      <vt:lpstr>Calibri</vt:lpstr>
      <vt:lpstr>Patrick Hand SC</vt:lpstr>
      <vt:lpstr>Sniglet</vt:lpstr>
      <vt:lpstr>Tekton Pro</vt:lpstr>
      <vt:lpstr>Times New Roman</vt:lpstr>
      <vt:lpstr>Verdana</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KẾT QUẢ ĐẠT ĐƯỢC</vt:lpstr>
      <vt:lpstr>5: KẾT LUẬN, KIẾN NGHỊ</vt:lpstr>
      <vt:lpstr>5: KẾT LUẬN, KIẾN NGHỊ</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VÀ ĐÀO TẠO HUYỆN TAM DƯƠNG TRƯỜNG TIỂU HỌC KIM LONG</dc:title>
  <dc:creator>ThienIT</dc:creator>
  <cp:lastModifiedBy>Administrator</cp:lastModifiedBy>
  <cp:revision>698</cp:revision>
  <dcterms:created xsi:type="dcterms:W3CDTF">2021-03-15T13:35:07Z</dcterms:created>
  <dcterms:modified xsi:type="dcterms:W3CDTF">2023-04-06T13:43:30Z</dcterms:modified>
</cp:coreProperties>
</file>